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6" r:id="rId1"/>
  </p:sldMasterIdLst>
  <p:notesMasterIdLst>
    <p:notesMasterId r:id="rId4"/>
  </p:notesMasterIdLst>
  <p:sldIdLst>
    <p:sldId id="275" r:id="rId2"/>
    <p:sldId id="278" r:id="rId3"/>
  </p:sldIdLst>
  <p:sldSz cx="7559675" cy="10691813"/>
  <p:notesSz cx="6735763" cy="9866313"/>
  <p:defaultTextStyle>
    <a:defPPr>
      <a:defRPr lang="ja-JP"/>
    </a:defPPr>
    <a:lvl1pPr marL="0" algn="l" defTabSz="994829" rtl="0" eaLnBrk="1" latinLnBrk="0" hangingPunct="1">
      <a:defRPr kumimoji="1" sz="1958" kern="1200">
        <a:solidFill>
          <a:schemeClr val="tx1"/>
        </a:solidFill>
        <a:latin typeface="+mn-lt"/>
        <a:ea typeface="+mn-ea"/>
        <a:cs typeface="+mn-cs"/>
      </a:defRPr>
    </a:lvl1pPr>
    <a:lvl2pPr marL="497413" algn="l" defTabSz="994829" rtl="0" eaLnBrk="1" latinLnBrk="0" hangingPunct="1">
      <a:defRPr kumimoji="1" sz="1958" kern="1200">
        <a:solidFill>
          <a:schemeClr val="tx1"/>
        </a:solidFill>
        <a:latin typeface="+mn-lt"/>
        <a:ea typeface="+mn-ea"/>
        <a:cs typeface="+mn-cs"/>
      </a:defRPr>
    </a:lvl2pPr>
    <a:lvl3pPr marL="994829" algn="l" defTabSz="994829" rtl="0" eaLnBrk="1" latinLnBrk="0" hangingPunct="1">
      <a:defRPr kumimoji="1" sz="1958" kern="1200">
        <a:solidFill>
          <a:schemeClr val="tx1"/>
        </a:solidFill>
        <a:latin typeface="+mn-lt"/>
        <a:ea typeface="+mn-ea"/>
        <a:cs typeface="+mn-cs"/>
      </a:defRPr>
    </a:lvl3pPr>
    <a:lvl4pPr marL="1492242" algn="l" defTabSz="994829" rtl="0" eaLnBrk="1" latinLnBrk="0" hangingPunct="1">
      <a:defRPr kumimoji="1" sz="1958" kern="1200">
        <a:solidFill>
          <a:schemeClr val="tx1"/>
        </a:solidFill>
        <a:latin typeface="+mn-lt"/>
        <a:ea typeface="+mn-ea"/>
        <a:cs typeface="+mn-cs"/>
      </a:defRPr>
    </a:lvl4pPr>
    <a:lvl5pPr marL="1989656" algn="l" defTabSz="994829" rtl="0" eaLnBrk="1" latinLnBrk="0" hangingPunct="1">
      <a:defRPr kumimoji="1" sz="1958" kern="1200">
        <a:solidFill>
          <a:schemeClr val="tx1"/>
        </a:solidFill>
        <a:latin typeface="+mn-lt"/>
        <a:ea typeface="+mn-ea"/>
        <a:cs typeface="+mn-cs"/>
      </a:defRPr>
    </a:lvl5pPr>
    <a:lvl6pPr marL="2487069" algn="l" defTabSz="994829" rtl="0" eaLnBrk="1" latinLnBrk="0" hangingPunct="1">
      <a:defRPr kumimoji="1" sz="1958" kern="1200">
        <a:solidFill>
          <a:schemeClr val="tx1"/>
        </a:solidFill>
        <a:latin typeface="+mn-lt"/>
        <a:ea typeface="+mn-ea"/>
        <a:cs typeface="+mn-cs"/>
      </a:defRPr>
    </a:lvl6pPr>
    <a:lvl7pPr marL="2984484" algn="l" defTabSz="994829" rtl="0" eaLnBrk="1" latinLnBrk="0" hangingPunct="1">
      <a:defRPr kumimoji="1" sz="1958" kern="1200">
        <a:solidFill>
          <a:schemeClr val="tx1"/>
        </a:solidFill>
        <a:latin typeface="+mn-lt"/>
        <a:ea typeface="+mn-ea"/>
        <a:cs typeface="+mn-cs"/>
      </a:defRPr>
    </a:lvl7pPr>
    <a:lvl8pPr marL="3481897" algn="l" defTabSz="994829" rtl="0" eaLnBrk="1" latinLnBrk="0" hangingPunct="1">
      <a:defRPr kumimoji="1" sz="1958" kern="1200">
        <a:solidFill>
          <a:schemeClr val="tx1"/>
        </a:solidFill>
        <a:latin typeface="+mn-lt"/>
        <a:ea typeface="+mn-ea"/>
        <a:cs typeface="+mn-cs"/>
      </a:defRPr>
    </a:lvl8pPr>
    <a:lvl9pPr marL="3979308" algn="l" defTabSz="994829" rtl="0" eaLnBrk="1" latinLnBrk="0" hangingPunct="1">
      <a:defRPr kumimoji="1" sz="195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CD43"/>
    <a:srgbClr val="EAB200"/>
    <a:srgbClr val="F86726"/>
    <a:srgbClr val="FF6699"/>
    <a:srgbClr val="CCFF33"/>
    <a:srgbClr val="FF85AE"/>
    <a:srgbClr val="ABDB77"/>
    <a:srgbClr val="FF89B0"/>
    <a:srgbClr val="99FF33"/>
    <a:srgbClr val="CC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7292A2E-F333-43FB-9621-5CBBE7FDCDCB}" styleName="淡色スタイル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07" autoAdjust="0"/>
    <p:restoredTop sz="94660"/>
  </p:normalViewPr>
  <p:slideViewPr>
    <p:cSldViewPr snapToGrid="0">
      <p:cViewPr varScale="1">
        <p:scale>
          <a:sx n="70" d="100"/>
          <a:sy n="70" d="100"/>
        </p:scale>
        <p:origin x="1572" y="90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18830" cy="495029"/>
          </a:xfrm>
          <a:prstGeom prst="rect">
            <a:avLst/>
          </a:prstGeom>
        </p:spPr>
        <p:txBody>
          <a:bodyPr vert="horz" lIns="90782" tIns="45391" rIns="90782" bIns="45391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6" y="0"/>
            <a:ext cx="2918830" cy="495029"/>
          </a:xfrm>
          <a:prstGeom prst="rect">
            <a:avLst/>
          </a:prstGeom>
        </p:spPr>
        <p:txBody>
          <a:bodyPr vert="horz" lIns="90782" tIns="45391" rIns="90782" bIns="45391" rtlCol="0"/>
          <a:lstStyle>
            <a:lvl1pPr algn="r">
              <a:defRPr sz="1100"/>
            </a:lvl1pPr>
          </a:lstStyle>
          <a:p>
            <a:fld id="{70F99883-74AE-4A2C-81B7-5B86A08198C0}" type="datetimeFigureOut">
              <a:rPr kumimoji="1" lang="ja-JP" altLang="en-US" smtClean="0"/>
              <a:t>2025/10/18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90750" y="1231900"/>
            <a:ext cx="2354263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82" tIns="45391" rIns="90782" bIns="4539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0"/>
          </a:xfrm>
          <a:prstGeom prst="rect">
            <a:avLst/>
          </a:prstGeom>
        </p:spPr>
        <p:txBody>
          <a:bodyPr vert="horz" lIns="90782" tIns="45391" rIns="90782" bIns="4539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371288"/>
            <a:ext cx="2918830" cy="495028"/>
          </a:xfrm>
          <a:prstGeom prst="rect">
            <a:avLst/>
          </a:prstGeom>
        </p:spPr>
        <p:txBody>
          <a:bodyPr vert="horz" lIns="90782" tIns="45391" rIns="90782" bIns="45391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6" y="9371288"/>
            <a:ext cx="2918830" cy="495028"/>
          </a:xfrm>
          <a:prstGeom prst="rect">
            <a:avLst/>
          </a:prstGeom>
        </p:spPr>
        <p:txBody>
          <a:bodyPr vert="horz" lIns="90782" tIns="45391" rIns="90782" bIns="45391" rtlCol="0" anchor="b"/>
          <a:lstStyle>
            <a:lvl1pPr algn="r">
              <a:defRPr sz="1100"/>
            </a:lvl1pPr>
          </a:lstStyle>
          <a:p>
            <a:fld id="{ACD93CC5-A9B8-46A1-B8C3-70AA73E05D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4829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1pPr>
    <a:lvl2pPr marL="497413" algn="l" defTabSz="994829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2pPr>
    <a:lvl3pPr marL="994829" algn="l" defTabSz="994829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3pPr>
    <a:lvl4pPr marL="1492242" algn="l" defTabSz="994829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4pPr>
    <a:lvl5pPr marL="1989656" algn="l" defTabSz="994829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5pPr>
    <a:lvl6pPr marL="2487069" algn="l" defTabSz="994829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6pPr>
    <a:lvl7pPr marL="2984484" algn="l" defTabSz="994829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7pPr>
    <a:lvl8pPr marL="3481897" algn="l" defTabSz="994829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8pPr>
    <a:lvl9pPr marL="3979308" algn="l" defTabSz="994829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80" y="1749802"/>
            <a:ext cx="6425724" cy="3722333"/>
          </a:xfrm>
          <a:prstGeom prst="rect">
            <a:avLst/>
          </a:prstGeom>
        </p:spPr>
        <p:txBody>
          <a:bodyPr anchor="b"/>
          <a:lstStyle>
            <a:lvl1pPr algn="ctr">
              <a:defRPr sz="510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3" y="5615681"/>
            <a:ext cx="5669756" cy="25813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41"/>
            </a:lvl1pPr>
            <a:lvl2pPr marL="388879" indent="0" algn="ctr">
              <a:buNone/>
              <a:defRPr sz="1701"/>
            </a:lvl2pPr>
            <a:lvl3pPr marL="777758" indent="0" algn="ctr">
              <a:buNone/>
              <a:defRPr sz="1531"/>
            </a:lvl3pPr>
            <a:lvl4pPr marL="1166637" indent="0" algn="ctr">
              <a:buNone/>
              <a:defRPr sz="1360"/>
            </a:lvl4pPr>
            <a:lvl5pPr marL="1555517" indent="0" algn="ctr">
              <a:buNone/>
              <a:defRPr sz="1360"/>
            </a:lvl5pPr>
            <a:lvl6pPr marL="1944396" indent="0" algn="ctr">
              <a:buNone/>
              <a:defRPr sz="1360"/>
            </a:lvl6pPr>
            <a:lvl7pPr marL="2333275" indent="0" algn="ctr">
              <a:buNone/>
              <a:defRPr sz="1360"/>
            </a:lvl7pPr>
            <a:lvl8pPr marL="2722154" indent="0" algn="ctr">
              <a:buNone/>
              <a:defRPr sz="1360"/>
            </a:lvl8pPr>
            <a:lvl9pPr marL="3111033" indent="0" algn="ctr">
              <a:buNone/>
              <a:defRPr sz="136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20138" y="9909106"/>
            <a:ext cx="1700850" cy="56952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4A3B7E-DD21-4048-88F3-59665D8E8C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10/18/2025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3432" y="9909106"/>
            <a:ext cx="2552818" cy="56952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8699" y="9909106"/>
            <a:ext cx="1700850" cy="56952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903F17-9641-4B84-A974-7D55D06F189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0892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136" y="569534"/>
            <a:ext cx="6519409" cy="2066471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20136" y="2846077"/>
            <a:ext cx="6519409" cy="678450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20138" y="9909106"/>
            <a:ext cx="1700850" cy="56952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94DBB-917B-4186-A703-7409F7CF8E5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10/18/2025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3432" y="9909106"/>
            <a:ext cx="2552818" cy="56952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8699" y="9909106"/>
            <a:ext cx="1700850" cy="56952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2B72EE-4B45-425F-B500-026DA88CB77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652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5" y="569249"/>
            <a:ext cx="1630055" cy="9060818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30" y="569249"/>
            <a:ext cx="4795668" cy="906081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20138" y="9909106"/>
            <a:ext cx="1700850" cy="56952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4D20DD-EE55-4DDE-BB8B-8D151B9371C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10/18/2025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3432" y="9909106"/>
            <a:ext cx="2552818" cy="56952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8699" y="9909106"/>
            <a:ext cx="1700850" cy="56952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60586A-009D-4946-86B1-6BEB0D580BF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80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136" y="569534"/>
            <a:ext cx="6519409" cy="2066471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0136" y="2846077"/>
            <a:ext cx="6519409" cy="678450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20138" y="9909106"/>
            <a:ext cx="1700850" cy="56952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E7DE13-46BE-4B37-9FBB-8FA2A87D722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10/18/2025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3432" y="9909106"/>
            <a:ext cx="2552818" cy="56952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8699" y="9909106"/>
            <a:ext cx="1700850" cy="56952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FC707-0A99-4B85-9C38-B64E72987C1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207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7" y="2665547"/>
            <a:ext cx="6520219" cy="4447497"/>
          </a:xfrm>
          <a:prstGeom prst="rect">
            <a:avLst/>
          </a:prstGeom>
        </p:spPr>
        <p:txBody>
          <a:bodyPr anchor="b"/>
          <a:lstStyle>
            <a:lvl1pPr>
              <a:defRPr sz="510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7" y="7155116"/>
            <a:ext cx="6520219" cy="233883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41">
                <a:solidFill>
                  <a:schemeClr val="tx1"/>
                </a:solidFill>
              </a:defRPr>
            </a:lvl1pPr>
            <a:lvl2pPr marL="388879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2pPr>
            <a:lvl3pPr marL="777758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3pPr>
            <a:lvl4pPr marL="116663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551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439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3275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2154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11033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20138" y="9909106"/>
            <a:ext cx="1700850" cy="56952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4D596-71CB-401C-BE2A-FF96587D8E9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10/18/2025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3432" y="9909106"/>
            <a:ext cx="2552818" cy="56952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8699" y="9909106"/>
            <a:ext cx="1700850" cy="56952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CCBC2-8C21-4C9A-A2A0-C4F7CFD13B6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403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136" y="569534"/>
            <a:ext cx="6519409" cy="2066471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31" y="2846199"/>
            <a:ext cx="3212862" cy="678385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91" y="2846199"/>
            <a:ext cx="3212862" cy="678385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20138" y="9909106"/>
            <a:ext cx="1700850" cy="56952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FDC24-657B-46BD-9F76-F6EB56EE60B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10/18/2025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3432" y="9909106"/>
            <a:ext cx="2552818" cy="56952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8699" y="9909106"/>
            <a:ext cx="1700850" cy="56952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8B99DA-1B7B-4D03-B44C-EA0B6BFD2A8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169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8" y="569245"/>
            <a:ext cx="6520219" cy="2066589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5" y="2620980"/>
            <a:ext cx="3198096" cy="128450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1" b="1"/>
            </a:lvl1pPr>
            <a:lvl2pPr marL="388879" indent="0">
              <a:buNone/>
              <a:defRPr sz="1701" b="1"/>
            </a:lvl2pPr>
            <a:lvl3pPr marL="777758" indent="0">
              <a:buNone/>
              <a:defRPr sz="1531" b="1"/>
            </a:lvl3pPr>
            <a:lvl4pPr marL="1166637" indent="0">
              <a:buNone/>
              <a:defRPr sz="1360" b="1"/>
            </a:lvl4pPr>
            <a:lvl5pPr marL="1555517" indent="0">
              <a:buNone/>
              <a:defRPr sz="1360" b="1"/>
            </a:lvl5pPr>
            <a:lvl6pPr marL="1944396" indent="0">
              <a:buNone/>
              <a:defRPr sz="1360" b="1"/>
            </a:lvl6pPr>
            <a:lvl7pPr marL="2333275" indent="0">
              <a:buNone/>
              <a:defRPr sz="1360" b="1"/>
            </a:lvl7pPr>
            <a:lvl8pPr marL="2722154" indent="0">
              <a:buNone/>
              <a:defRPr sz="1360" b="1"/>
            </a:lvl8pPr>
            <a:lvl9pPr marL="3111033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5" y="3905483"/>
            <a:ext cx="3198096" cy="574437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7" y="2620980"/>
            <a:ext cx="3213846" cy="128450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1" b="1"/>
            </a:lvl1pPr>
            <a:lvl2pPr marL="388879" indent="0">
              <a:buNone/>
              <a:defRPr sz="1701" b="1"/>
            </a:lvl2pPr>
            <a:lvl3pPr marL="777758" indent="0">
              <a:buNone/>
              <a:defRPr sz="1531" b="1"/>
            </a:lvl3pPr>
            <a:lvl4pPr marL="1166637" indent="0">
              <a:buNone/>
              <a:defRPr sz="1360" b="1"/>
            </a:lvl4pPr>
            <a:lvl5pPr marL="1555517" indent="0">
              <a:buNone/>
              <a:defRPr sz="1360" b="1"/>
            </a:lvl5pPr>
            <a:lvl6pPr marL="1944396" indent="0">
              <a:buNone/>
              <a:defRPr sz="1360" b="1"/>
            </a:lvl6pPr>
            <a:lvl7pPr marL="2333275" indent="0">
              <a:buNone/>
              <a:defRPr sz="1360" b="1"/>
            </a:lvl7pPr>
            <a:lvl8pPr marL="2722154" indent="0">
              <a:buNone/>
              <a:defRPr sz="1360" b="1"/>
            </a:lvl8pPr>
            <a:lvl9pPr marL="3111033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7" y="3905483"/>
            <a:ext cx="3213846" cy="574437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520138" y="9909106"/>
            <a:ext cx="1700850" cy="56952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244564-11C5-49CA-A6C6-0EFA5B9EEF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10/18/2025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3432" y="9909106"/>
            <a:ext cx="2552818" cy="56952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8699" y="9909106"/>
            <a:ext cx="1700850" cy="56952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FB411-F8C4-4E71-AA2F-EFB8BA58573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28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136" y="569534"/>
            <a:ext cx="6519409" cy="2066471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520138" y="9909106"/>
            <a:ext cx="1700850" cy="56952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C5F0A-E814-4F5B-8509-4826EF6EAFA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10/18/2025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3432" y="9909106"/>
            <a:ext cx="2552818" cy="56952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8699" y="9909106"/>
            <a:ext cx="1700850" cy="56952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C3135D-753B-4641-9B40-F5C756AB03B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906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520138" y="9909106"/>
            <a:ext cx="1700850" cy="56952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49F838-D727-4C3D-981F-C91357BA972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10/18/2025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3432" y="9909106"/>
            <a:ext cx="2552818" cy="56952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8699" y="9909106"/>
            <a:ext cx="1700850" cy="56952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37CFDE-7B0F-4037-894D-A6CABA6358C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6309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5" y="712799"/>
            <a:ext cx="2438193" cy="2494756"/>
          </a:xfrm>
          <a:prstGeom prst="rect">
            <a:avLst/>
          </a:prstGeo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52" y="1539426"/>
            <a:ext cx="3827086" cy="7598119"/>
          </a:xfrm>
          <a:prstGeom prst="rect">
            <a:avLst/>
          </a:prstGeo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5" y="3207546"/>
            <a:ext cx="2438193" cy="59423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879" indent="0">
              <a:buNone/>
              <a:defRPr sz="1190"/>
            </a:lvl2pPr>
            <a:lvl3pPr marL="777758" indent="0">
              <a:buNone/>
              <a:defRPr sz="1020"/>
            </a:lvl3pPr>
            <a:lvl4pPr marL="1166637" indent="0">
              <a:buNone/>
              <a:defRPr sz="850"/>
            </a:lvl4pPr>
            <a:lvl5pPr marL="1555517" indent="0">
              <a:buNone/>
              <a:defRPr sz="850"/>
            </a:lvl5pPr>
            <a:lvl6pPr marL="1944396" indent="0">
              <a:buNone/>
              <a:defRPr sz="850"/>
            </a:lvl6pPr>
            <a:lvl7pPr marL="2333275" indent="0">
              <a:buNone/>
              <a:defRPr sz="850"/>
            </a:lvl7pPr>
            <a:lvl8pPr marL="2722154" indent="0">
              <a:buNone/>
              <a:defRPr sz="850"/>
            </a:lvl8pPr>
            <a:lvl9pPr marL="3111033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20138" y="9909106"/>
            <a:ext cx="1700850" cy="56952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78700-CC02-43A7-8D67-617F0C9B34C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10/18/2025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3432" y="9909106"/>
            <a:ext cx="2552818" cy="56952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8699" y="9909106"/>
            <a:ext cx="1700850" cy="56952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CBD56-090A-4AA6-BB18-0A87B6BE424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046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5" y="712799"/>
            <a:ext cx="2438193" cy="2494756"/>
          </a:xfrm>
          <a:prstGeom prst="rect">
            <a:avLst/>
          </a:prstGeo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52" y="1539426"/>
            <a:ext cx="3827086" cy="7598119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721"/>
            </a:lvl1pPr>
            <a:lvl2pPr marL="388879" indent="0">
              <a:buNone/>
              <a:defRPr sz="2381"/>
            </a:lvl2pPr>
            <a:lvl3pPr marL="777758" indent="0">
              <a:buNone/>
              <a:defRPr sz="2041"/>
            </a:lvl3pPr>
            <a:lvl4pPr marL="1166637" indent="0">
              <a:buNone/>
              <a:defRPr sz="1701"/>
            </a:lvl4pPr>
            <a:lvl5pPr marL="1555517" indent="0">
              <a:buNone/>
              <a:defRPr sz="1701"/>
            </a:lvl5pPr>
            <a:lvl6pPr marL="1944396" indent="0">
              <a:buNone/>
              <a:defRPr sz="1701"/>
            </a:lvl6pPr>
            <a:lvl7pPr marL="2333275" indent="0">
              <a:buNone/>
              <a:defRPr sz="1701"/>
            </a:lvl7pPr>
            <a:lvl8pPr marL="2722154" indent="0">
              <a:buNone/>
              <a:defRPr sz="1701"/>
            </a:lvl8pPr>
            <a:lvl9pPr marL="3111033" indent="0">
              <a:buNone/>
              <a:defRPr sz="1701"/>
            </a:lvl9pPr>
          </a:lstStyle>
          <a:p>
            <a:pPr lvl="0"/>
            <a:r>
              <a:rPr lang="ja-JP" altLang="en-US" noProof="0"/>
              <a:t>図を追加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5" y="3207546"/>
            <a:ext cx="2438193" cy="59423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879" indent="0">
              <a:buNone/>
              <a:defRPr sz="1190"/>
            </a:lvl2pPr>
            <a:lvl3pPr marL="777758" indent="0">
              <a:buNone/>
              <a:defRPr sz="1020"/>
            </a:lvl3pPr>
            <a:lvl4pPr marL="1166637" indent="0">
              <a:buNone/>
              <a:defRPr sz="850"/>
            </a:lvl4pPr>
            <a:lvl5pPr marL="1555517" indent="0">
              <a:buNone/>
              <a:defRPr sz="850"/>
            </a:lvl5pPr>
            <a:lvl6pPr marL="1944396" indent="0">
              <a:buNone/>
              <a:defRPr sz="850"/>
            </a:lvl6pPr>
            <a:lvl7pPr marL="2333275" indent="0">
              <a:buNone/>
              <a:defRPr sz="850"/>
            </a:lvl7pPr>
            <a:lvl8pPr marL="2722154" indent="0">
              <a:buNone/>
              <a:defRPr sz="850"/>
            </a:lvl8pPr>
            <a:lvl9pPr marL="3111033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20138" y="9909106"/>
            <a:ext cx="1700850" cy="56952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CF08AA-2110-42CD-8773-E3A4EF59A3C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10/18/2025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3432" y="9909106"/>
            <a:ext cx="2552818" cy="56952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8699" y="9909106"/>
            <a:ext cx="1700850" cy="56952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69A334-02AD-4810-8742-6DB93C5EA25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634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746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l" defTabSz="776532" rtl="0" fontAlgn="base">
        <a:lnSpc>
          <a:spcPct val="90000"/>
        </a:lnSpc>
        <a:spcBef>
          <a:spcPct val="0"/>
        </a:spcBef>
        <a:spcAft>
          <a:spcPct val="0"/>
        </a:spcAft>
        <a:defRPr kumimoji="1" sz="37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776532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2pPr>
      <a:lvl3pPr algn="l" defTabSz="776532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3pPr>
      <a:lvl4pPr algn="l" defTabSz="776532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4pPr>
      <a:lvl5pPr algn="l" defTabSz="776532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5pPr>
      <a:lvl6pPr marL="457343" algn="l" defTabSz="776532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6pPr>
      <a:lvl7pPr marL="914686" algn="l" defTabSz="776532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7pPr>
      <a:lvl8pPr marL="1372030" algn="l" defTabSz="776532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8pPr>
      <a:lvl9pPr marL="1829373" algn="l" defTabSz="776532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9pPr>
    </p:titleStyle>
    <p:bodyStyle>
      <a:lvl1pPr marL="193735" indent="-193735" algn="l" defTabSz="776532" rtl="0" fontAlgn="base">
        <a:lnSpc>
          <a:spcPct val="90000"/>
        </a:lnSpc>
        <a:spcBef>
          <a:spcPts val="850"/>
        </a:spcBef>
        <a:spcAft>
          <a:spcPct val="0"/>
        </a:spcAft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2796" indent="-193735" algn="l" defTabSz="776532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71855" indent="-193735" algn="l" defTabSz="776532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914" indent="-193735" algn="l" defTabSz="776532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48386" indent="-193735" algn="l" defTabSz="776532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138834" indent="-194440" algn="l" defTabSz="777758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7714" indent="-194440" algn="l" defTabSz="777758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6593" indent="-194440" algn="l" defTabSz="777758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5472" indent="-194440" algn="l" defTabSz="777758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758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879" algn="l" defTabSz="777758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758" algn="l" defTabSz="777758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637" algn="l" defTabSz="777758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517" algn="l" defTabSz="777758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4396" algn="l" defTabSz="777758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3275" algn="l" defTabSz="777758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2154" algn="l" defTabSz="777758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1033" algn="l" defTabSz="777758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microsoft.com/office/2007/relationships/hdphoto" Target="../media/hdphoto2.wdp"/><Relationship Id="rId4" Type="http://schemas.openxmlformats.org/officeDocument/2006/relationships/image" Target="../media/image9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図 105">
            <a:extLst>
              <a:ext uri="{FF2B5EF4-FFF2-40B4-BE49-F238E27FC236}">
                <a16:creationId xmlns:a16="http://schemas.microsoft.com/office/drawing/2014/main" xmlns="" id="{059DA790-D593-4345-11CE-277E9AB43CE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4991" y="8219146"/>
            <a:ext cx="1079870" cy="1079870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xmlns="" id="{4177605D-0895-E44D-FE14-A3453AA7119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59359">
            <a:off x="6842250" y="1788060"/>
            <a:ext cx="407413" cy="305130"/>
          </a:xfrm>
          <a:prstGeom prst="rect">
            <a:avLst/>
          </a:prstGeom>
        </p:spPr>
      </p:pic>
      <p:sp>
        <p:nvSpPr>
          <p:cNvPr id="62" name="正方形/長方形 61">
            <a:extLst>
              <a:ext uri="{FF2B5EF4-FFF2-40B4-BE49-F238E27FC236}">
                <a16:creationId xmlns:a16="http://schemas.microsoft.com/office/drawing/2014/main" xmlns="" id="{19911FBD-6B8C-2311-926D-D393E35BE775}"/>
              </a:ext>
            </a:extLst>
          </p:cNvPr>
          <p:cNvSpPr/>
          <p:nvPr/>
        </p:nvSpPr>
        <p:spPr>
          <a:xfrm>
            <a:off x="4701355" y="2529668"/>
            <a:ext cx="2474601" cy="11467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xmlns="" id="{CBF70D75-126A-C754-B010-A367226ABB98}"/>
              </a:ext>
            </a:extLst>
          </p:cNvPr>
          <p:cNvSpPr/>
          <p:nvPr/>
        </p:nvSpPr>
        <p:spPr>
          <a:xfrm>
            <a:off x="788072" y="7109240"/>
            <a:ext cx="2971940" cy="1541656"/>
          </a:xfrm>
          <a:prstGeom prst="roundRect">
            <a:avLst>
              <a:gd name="adj" fmla="val 15999"/>
            </a:avLst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xmlns="" id="{7A37DE0F-2512-844D-6365-63ED95551732}"/>
              </a:ext>
            </a:extLst>
          </p:cNvPr>
          <p:cNvSpPr txBox="1"/>
          <p:nvPr/>
        </p:nvSpPr>
        <p:spPr>
          <a:xfrm>
            <a:off x="4405436" y="8598769"/>
            <a:ext cx="16333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>
                <a:solidFill>
                  <a:schemeClr val="bg1">
                    <a:lumMod val="50000"/>
                  </a:schemeClr>
                </a:solidFill>
                <a:effectLst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成田市勤労会館</a:t>
            </a:r>
            <a:endParaRPr kumimoji="1" lang="ja-JP" altLang="en-US" sz="800" b="1" dirty="0">
              <a:solidFill>
                <a:schemeClr val="bg1">
                  <a:lumMod val="50000"/>
                </a:schemeClr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53" name="テキスト ボックス 152">
            <a:extLst>
              <a:ext uri="{FF2B5EF4-FFF2-40B4-BE49-F238E27FC236}">
                <a16:creationId xmlns:a16="http://schemas.microsoft.com/office/drawing/2014/main" xmlns="" id="{4EE42A80-C19D-3572-F8FE-D2374537BDB5}"/>
              </a:ext>
            </a:extLst>
          </p:cNvPr>
          <p:cNvSpPr txBox="1"/>
          <p:nvPr/>
        </p:nvSpPr>
        <p:spPr>
          <a:xfrm>
            <a:off x="4069674" y="9044557"/>
            <a:ext cx="2260519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900" dirty="0">
                <a:ln w="3175">
                  <a:noFill/>
                </a:ln>
                <a:solidFill>
                  <a:schemeClr val="bg1">
                    <a:lumMod val="50000"/>
                  </a:schemeClr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成田市不動ヶ岡</a:t>
            </a:r>
            <a:r>
              <a:rPr lang="en-US" altLang="ja-JP" sz="900" dirty="0">
                <a:ln w="3175">
                  <a:noFill/>
                </a:ln>
                <a:solidFill>
                  <a:schemeClr val="bg1">
                    <a:lumMod val="50000"/>
                  </a:schemeClr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1113-1</a:t>
            </a:r>
            <a:r>
              <a:rPr lang="ja-JP" altLang="en-US" sz="900" dirty="0">
                <a:ln w="3175">
                  <a:noFill/>
                </a:ln>
                <a:solidFill>
                  <a:schemeClr val="bg1">
                    <a:lumMod val="50000"/>
                  </a:schemeClr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　</a:t>
            </a:r>
            <a:r>
              <a:rPr lang="en-US" altLang="ja-JP" sz="600" dirty="0">
                <a:ln w="3175">
                  <a:noFill/>
                </a:ln>
                <a:solidFill>
                  <a:schemeClr val="bg1">
                    <a:lumMod val="50000"/>
                  </a:schemeClr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※</a:t>
            </a:r>
            <a:r>
              <a:rPr lang="ja-JP" altLang="en-US" sz="600" dirty="0">
                <a:ln w="3175">
                  <a:noFill/>
                </a:ln>
                <a:solidFill>
                  <a:schemeClr val="bg1">
                    <a:lumMod val="50000"/>
                  </a:schemeClr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 </a:t>
            </a:r>
            <a:r>
              <a:rPr lang="ja-JP" altLang="en-US" sz="800" dirty="0">
                <a:ln w="3175">
                  <a:noFill/>
                </a:ln>
                <a:solidFill>
                  <a:schemeClr val="bg1">
                    <a:lumMod val="50000"/>
                  </a:schemeClr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駐車場なし</a:t>
            </a:r>
            <a:endParaRPr kumimoji="1" lang="ja-JP" altLang="en-US" sz="1050" dirty="0">
              <a:ln w="3175">
                <a:noFill/>
              </a:ln>
              <a:solidFill>
                <a:schemeClr val="bg1">
                  <a:lumMod val="50000"/>
                </a:schemeClr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8" name="テキスト ボックス 97">
            <a:extLst>
              <a:ext uri="{FF2B5EF4-FFF2-40B4-BE49-F238E27FC236}">
                <a16:creationId xmlns:a16="http://schemas.microsoft.com/office/drawing/2014/main" xmlns="" id="{81DE28A3-DE07-CC80-EE42-F15B1560650A}"/>
              </a:ext>
            </a:extLst>
          </p:cNvPr>
          <p:cNvSpPr txBox="1"/>
          <p:nvPr/>
        </p:nvSpPr>
        <p:spPr>
          <a:xfrm>
            <a:off x="826242" y="7336940"/>
            <a:ext cx="2927772" cy="11381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33350"/>
            <a:r>
              <a:rPr lang="en-US" altLang="ja-JP" sz="1400" b="1" kern="100" dirty="0">
                <a:solidFill>
                  <a:schemeClr val="bg1">
                    <a:lumMod val="50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‣</a:t>
            </a:r>
            <a:r>
              <a:rPr lang="ja-JP" altLang="en-US" sz="1400" b="1" kern="100" dirty="0">
                <a:solidFill>
                  <a:schemeClr val="bg1">
                    <a:lumMod val="50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 しっかり知識・きちんと技術の　　</a:t>
            </a:r>
            <a:endParaRPr lang="en-US" altLang="ja-JP" sz="1400" b="1" kern="100" dirty="0">
              <a:solidFill>
                <a:schemeClr val="bg1">
                  <a:lumMod val="50000"/>
                </a:schemeClr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  <a:p>
            <a:pPr indent="133350"/>
            <a:r>
              <a:rPr lang="ja-JP" altLang="en-US" sz="1400" b="1" kern="100" dirty="0">
                <a:solidFill>
                  <a:schemeClr val="bg1">
                    <a:lumMod val="50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　学習だから未経験でも安心</a:t>
            </a:r>
            <a:endParaRPr lang="en-US" altLang="ja-JP" sz="1400" b="1" kern="100" dirty="0">
              <a:solidFill>
                <a:schemeClr val="bg1">
                  <a:lumMod val="50000"/>
                </a:schemeClr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  <a:p>
            <a:pPr indent="133350">
              <a:lnSpc>
                <a:spcPct val="150000"/>
              </a:lnSpc>
            </a:pPr>
            <a:r>
              <a:rPr lang="en-US" altLang="ja-JP" sz="1400" b="1" kern="100" dirty="0">
                <a:solidFill>
                  <a:schemeClr val="bg1">
                    <a:lumMod val="50000"/>
                  </a:schemeClr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‣</a:t>
            </a:r>
            <a:r>
              <a:rPr lang="ja-JP" altLang="en-US" sz="1400" b="1" kern="100" dirty="0">
                <a:solidFill>
                  <a:schemeClr val="bg1">
                    <a:lumMod val="50000"/>
                  </a:schemeClr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 介護の職場の違い等も説明</a:t>
            </a:r>
            <a:endParaRPr lang="en-US" altLang="ja-JP" sz="1400" b="1" kern="100" dirty="0">
              <a:solidFill>
                <a:schemeClr val="bg1">
                  <a:lumMod val="50000"/>
                </a:schemeClr>
              </a:solidFill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  <a:p>
            <a:pPr indent="133350">
              <a:lnSpc>
                <a:spcPct val="150000"/>
              </a:lnSpc>
            </a:pPr>
            <a:r>
              <a:rPr lang="en-US" altLang="ja-JP" sz="1400" b="1" kern="100" dirty="0">
                <a:solidFill>
                  <a:schemeClr val="bg1">
                    <a:lumMod val="50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‣</a:t>
            </a:r>
            <a:r>
              <a:rPr lang="ja-JP" altLang="en-US" sz="1400" b="1" kern="100" dirty="0">
                <a:solidFill>
                  <a:schemeClr val="bg1">
                    <a:lumMod val="50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 一対一の伴走支援で仕事が</a:t>
            </a:r>
            <a:endParaRPr lang="ja-JP" altLang="ja-JP" sz="900" kern="100" dirty="0">
              <a:solidFill>
                <a:schemeClr val="bg1">
                  <a:lumMod val="50000"/>
                </a:schemeClr>
              </a:solidFill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3" name="TextBox 3">
            <a:extLst>
              <a:ext uri="{FF2B5EF4-FFF2-40B4-BE49-F238E27FC236}">
                <a16:creationId xmlns:a16="http://schemas.microsoft.com/office/drawing/2014/main" xmlns="" id="{7B2383E5-795D-FE5B-FE22-DDCF55096BEE}"/>
              </a:ext>
            </a:extLst>
          </p:cNvPr>
          <p:cNvSpPr txBox="1"/>
          <p:nvPr/>
        </p:nvSpPr>
        <p:spPr>
          <a:xfrm>
            <a:off x="1213060" y="8660723"/>
            <a:ext cx="24940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solidFill>
                  <a:schemeClr val="bg1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・成田市在住の方</a:t>
            </a:r>
            <a:endParaRPr lang="en-US" altLang="ja-JP" sz="1200" dirty="0">
              <a:solidFill>
                <a:schemeClr val="bg1">
                  <a:lumMod val="50000"/>
                </a:schemeClr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6" name="TextBox 3">
            <a:extLst>
              <a:ext uri="{FF2B5EF4-FFF2-40B4-BE49-F238E27FC236}">
                <a16:creationId xmlns:a16="http://schemas.microsoft.com/office/drawing/2014/main" xmlns="" id="{A4C5F1AE-316C-4AFC-BBDA-3CC0A27F5369}"/>
              </a:ext>
            </a:extLst>
          </p:cNvPr>
          <p:cNvSpPr txBox="1"/>
          <p:nvPr/>
        </p:nvSpPr>
        <p:spPr>
          <a:xfrm>
            <a:off x="788072" y="8660664"/>
            <a:ext cx="5292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solidFill>
                  <a:schemeClr val="bg1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対象</a:t>
            </a:r>
            <a:endParaRPr lang="en-US" altLang="ja-JP" sz="1200" dirty="0">
              <a:solidFill>
                <a:schemeClr val="bg1">
                  <a:lumMod val="50000"/>
                </a:schemeClr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xmlns="" id="{ADE8FA08-4793-2A9A-DAC8-4C8EE4110B4D}"/>
              </a:ext>
            </a:extLst>
          </p:cNvPr>
          <p:cNvGrpSpPr/>
          <p:nvPr/>
        </p:nvGrpSpPr>
        <p:grpSpPr>
          <a:xfrm>
            <a:off x="5114587" y="9738740"/>
            <a:ext cx="2377898" cy="657775"/>
            <a:chOff x="1216302" y="9898930"/>
            <a:chExt cx="2377898" cy="581315"/>
          </a:xfrm>
        </p:grpSpPr>
        <p:sp>
          <p:nvSpPr>
            <p:cNvPr id="9" name="テキスト ボックス 28">
              <a:extLst>
                <a:ext uri="{FF2B5EF4-FFF2-40B4-BE49-F238E27FC236}">
                  <a16:creationId xmlns:a16="http://schemas.microsoft.com/office/drawing/2014/main" xmlns="" id="{C13E5DED-6675-76C6-A4FA-CA11F60C3C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5251" y="10058799"/>
              <a:ext cx="986192" cy="1740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ja-JP" altLang="en-US" sz="68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  <a:sym typeface="HGS明朝B" panose="02020800000000000000" pitchFamily="18" charset="-128"/>
                </a:rPr>
                <a:t>社会福祉法人初穂会</a:t>
              </a:r>
            </a:p>
          </p:txBody>
        </p:sp>
        <p:sp>
          <p:nvSpPr>
            <p:cNvPr id="10" name="テキスト ボックス 70">
              <a:extLst>
                <a:ext uri="{FF2B5EF4-FFF2-40B4-BE49-F238E27FC236}">
                  <a16:creationId xmlns:a16="http://schemas.microsoft.com/office/drawing/2014/main" xmlns="" id="{0E9CBBB2-348B-D811-C1FE-0FFDE86956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14167" y="10213457"/>
              <a:ext cx="1645616" cy="2667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ja-JP" altLang="en-US" sz="68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千葉県</a:t>
              </a:r>
              <a:r>
                <a:rPr lang="ja-JP" altLang="en-US" sz="68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千葉市稲毛区小仲台</a:t>
              </a:r>
              <a:r>
                <a:rPr lang="en-US" altLang="ja-JP" sz="68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2-12-2</a:t>
              </a:r>
            </a:p>
            <a:p>
              <a:pPr eaLnBrk="1" hangingPunct="1"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ja-JP" altLang="en-US" sz="68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（</a:t>
              </a:r>
              <a:r>
                <a:rPr lang="en-US" altLang="ja-JP" sz="68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JR</a:t>
              </a:r>
              <a:r>
                <a:rPr lang="ja-JP" altLang="en-US" sz="68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稲毛駅 徒歩</a:t>
              </a:r>
              <a:r>
                <a:rPr lang="en-US" altLang="ja-JP" sz="68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4</a:t>
              </a:r>
              <a:r>
                <a:rPr lang="ja-JP" altLang="en-US" sz="68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分）</a:t>
              </a:r>
            </a:p>
          </p:txBody>
        </p: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xmlns="" id="{73E16239-8733-CA87-6F94-25EED7231468}"/>
                </a:ext>
              </a:extLst>
            </p:cNvPr>
            <p:cNvSpPr/>
            <p:nvPr/>
          </p:nvSpPr>
          <p:spPr>
            <a:xfrm>
              <a:off x="1216302" y="9898930"/>
              <a:ext cx="2377898" cy="21760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ja-JP" altLang="en-US" sz="1000" b="1" cap="none" spc="0" dirty="0">
                  <a:ln w="6350">
                    <a:noFill/>
                    <a:prstDash val="solid"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ほっとスペース 稲毛ペコリーノ</a:t>
              </a:r>
            </a:p>
          </p:txBody>
        </p:sp>
      </p:grp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xmlns="" id="{253040BD-A6F9-6FCE-4E38-A4EFFEF95F6B}"/>
              </a:ext>
            </a:extLst>
          </p:cNvPr>
          <p:cNvSpPr txBox="1"/>
          <p:nvPr/>
        </p:nvSpPr>
        <p:spPr>
          <a:xfrm>
            <a:off x="4706432" y="9740480"/>
            <a:ext cx="850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成田市</a:t>
            </a:r>
            <a:endParaRPr lang="en-US" altLang="ja-JP" sz="900" dirty="0">
              <a:solidFill>
                <a:schemeClr val="tx1">
                  <a:lumMod val="65000"/>
                  <a:lumOff val="35000"/>
                </a:schemeClr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/>
            <a:r>
              <a:rPr lang="ja-JP" alt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委託事業</a:t>
            </a:r>
            <a:endParaRPr lang="en-US" altLang="ja-JP" sz="900" dirty="0">
              <a:solidFill>
                <a:schemeClr val="tx1">
                  <a:lumMod val="65000"/>
                  <a:lumOff val="35000"/>
                </a:schemeClr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xmlns="" id="{5A902C7F-2696-7569-420B-F28E2E9FC953}"/>
              </a:ext>
            </a:extLst>
          </p:cNvPr>
          <p:cNvSpPr txBox="1"/>
          <p:nvPr/>
        </p:nvSpPr>
        <p:spPr>
          <a:xfrm>
            <a:off x="4709956" y="10126746"/>
            <a:ext cx="84664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受託・運営</a:t>
            </a:r>
            <a:endParaRPr lang="en-US" altLang="ja-JP" sz="900" dirty="0">
              <a:solidFill>
                <a:schemeClr val="tx1">
                  <a:lumMod val="65000"/>
                  <a:lumOff val="35000"/>
                </a:schemeClr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18" name="四角形: 角を丸くする 17">
            <a:extLst>
              <a:ext uri="{FF2B5EF4-FFF2-40B4-BE49-F238E27FC236}">
                <a16:creationId xmlns:a16="http://schemas.microsoft.com/office/drawing/2014/main" xmlns="" id="{B31E64CE-D6BB-D6A0-5DFB-867A19477093}"/>
              </a:ext>
            </a:extLst>
          </p:cNvPr>
          <p:cNvSpPr/>
          <p:nvPr/>
        </p:nvSpPr>
        <p:spPr>
          <a:xfrm>
            <a:off x="604233" y="9481492"/>
            <a:ext cx="4183821" cy="951241"/>
          </a:xfrm>
          <a:prstGeom prst="roundRect">
            <a:avLst>
              <a:gd name="adj" fmla="val 3509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bg1"/>
              </a:solidFill>
            </a:endParaRPr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xmlns="" id="{A0FAEB61-2736-DDE5-04CD-789602F96F4B}"/>
              </a:ext>
            </a:extLst>
          </p:cNvPr>
          <p:cNvGrpSpPr/>
          <p:nvPr/>
        </p:nvGrpSpPr>
        <p:grpSpPr>
          <a:xfrm>
            <a:off x="2913641" y="9753723"/>
            <a:ext cx="2312065" cy="650127"/>
            <a:chOff x="2816760" y="9661448"/>
            <a:chExt cx="2312065" cy="650127"/>
          </a:xfrm>
        </p:grpSpPr>
        <p:sp>
          <p:nvSpPr>
            <p:cNvPr id="30" name="テキスト ボックス 29">
              <a:extLst>
                <a:ext uri="{FF2B5EF4-FFF2-40B4-BE49-F238E27FC236}">
                  <a16:creationId xmlns:a16="http://schemas.microsoft.com/office/drawing/2014/main" xmlns="" id="{0EFB16EA-1590-4EC2-6396-4F1F3D60F8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9664" y="9967348"/>
              <a:ext cx="951583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ja-JP" altLang="en-US" sz="7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icrosoft Himalaya" panose="01010100010101010101" pitchFamily="2" charset="0"/>
                  <a:sym typeface="HGS明朝B" panose="02020800000000000000" pitchFamily="18" charset="-128"/>
                </a:rPr>
                <a:t> 休業</a:t>
              </a:r>
              <a:r>
                <a:rPr lang="en-US" altLang="ja-JP" sz="7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icrosoft Himalaya" panose="01010100010101010101" pitchFamily="2" charset="0"/>
                  <a:sym typeface="HGS明朝B" panose="02020800000000000000" pitchFamily="18" charset="-128"/>
                </a:rPr>
                <a:t>‣</a:t>
              </a:r>
              <a:r>
                <a:rPr lang="ja-JP" altLang="en-US" sz="7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icrosoft Himalaya" panose="01010100010101010101" pitchFamily="2" charset="0"/>
                  <a:sym typeface="HGS明朝B" panose="02020800000000000000" pitchFamily="18" charset="-128"/>
                </a:rPr>
                <a:t>木曜 日曜 </a:t>
              </a:r>
              <a:endParaRPr lang="en-US" altLang="ja-JP" sz="7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Himalaya" panose="01010100010101010101" pitchFamily="2" charset="0"/>
                <a:sym typeface="HGS明朝B" panose="02020800000000000000" pitchFamily="18" charset="-128"/>
              </a:endParaRPr>
            </a:p>
          </p:txBody>
        </p:sp>
        <p:sp>
          <p:nvSpPr>
            <p:cNvPr id="31" name="テキスト ボックス 29">
              <a:extLst>
                <a:ext uri="{FF2B5EF4-FFF2-40B4-BE49-F238E27FC236}">
                  <a16:creationId xmlns:a16="http://schemas.microsoft.com/office/drawing/2014/main" xmlns="" id="{A30C4152-1A9B-B607-C40A-36C3205F0A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0341" y="9971706"/>
              <a:ext cx="1134968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ja-JP" altLang="en-US" sz="7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icrosoft Himalaya" panose="01010100010101010101" pitchFamily="2" charset="0"/>
                  <a:sym typeface="HGS明朝B" panose="02020800000000000000" pitchFamily="18" charset="-128"/>
                </a:rPr>
                <a:t>営業</a:t>
              </a:r>
              <a:r>
                <a:rPr lang="en-US" altLang="ja-JP" sz="7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icrosoft Himalaya" panose="01010100010101010101" pitchFamily="2" charset="0"/>
                  <a:sym typeface="HGS明朝B" panose="02020800000000000000" pitchFamily="18" charset="-128"/>
                </a:rPr>
                <a:t>‣9:00-17:00</a:t>
              </a:r>
              <a:endParaRPr lang="ja-JP" altLang="en-US" sz="7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Himalaya" panose="01010100010101010101" pitchFamily="2" charset="0"/>
                <a:sym typeface="HGS明朝B" panose="02020800000000000000" pitchFamily="18" charset="-128"/>
              </a:endParaRPr>
            </a:p>
          </p:txBody>
        </p:sp>
        <p:sp>
          <p:nvSpPr>
            <p:cNvPr id="32" name="テキスト ボックス 29">
              <a:extLst>
                <a:ext uri="{FF2B5EF4-FFF2-40B4-BE49-F238E27FC236}">
                  <a16:creationId xmlns:a16="http://schemas.microsoft.com/office/drawing/2014/main" xmlns="" id="{DF6B0B75-B880-D0E2-464C-4452B07351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0246" y="10126909"/>
              <a:ext cx="1800857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en-US" altLang="ja-JP" sz="6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icrosoft Himalaya" panose="01010100010101010101" pitchFamily="2" charset="0"/>
                  <a:sym typeface="HGS明朝B" panose="02020800000000000000" pitchFamily="18" charset="-128"/>
                </a:rPr>
                <a:t>※</a:t>
              </a:r>
              <a:r>
                <a:rPr lang="ja-JP" altLang="en-US" sz="6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icrosoft Himalaya" panose="01010100010101010101" pitchFamily="2" charset="0"/>
                  <a:sym typeface="HGS明朝B" panose="02020800000000000000" pitchFamily="18" charset="-128"/>
                </a:rPr>
                <a:t>休業日</a:t>
              </a:r>
              <a:r>
                <a:rPr lang="en-US" altLang="ja-JP" sz="6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icrosoft Himalaya" panose="01010100010101010101" pitchFamily="2" charset="0"/>
                  <a:sym typeface="HGS明朝B" panose="02020800000000000000" pitchFamily="18" charset="-128"/>
                </a:rPr>
                <a:t>.</a:t>
              </a:r>
              <a:r>
                <a:rPr lang="ja-JP" altLang="en-US" sz="6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icrosoft Himalaya" panose="01010100010101010101" pitchFamily="2" charset="0"/>
                  <a:sym typeface="HGS明朝B" panose="02020800000000000000" pitchFamily="18" charset="-128"/>
                </a:rPr>
                <a:t>営業時間は、変更となることがあります。</a:t>
              </a:r>
            </a:p>
          </p:txBody>
        </p:sp>
        <p:sp>
          <p:nvSpPr>
            <p:cNvPr id="33" name="テキスト ボックス 29">
              <a:extLst>
                <a:ext uri="{FF2B5EF4-FFF2-40B4-BE49-F238E27FC236}">
                  <a16:creationId xmlns:a16="http://schemas.microsoft.com/office/drawing/2014/main" xmlns="" id="{3246106D-2A06-CBCF-C9B5-8B02B7F801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6760" y="9661448"/>
              <a:ext cx="231206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ja-JP" altLang="en-US" sz="6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sym typeface="HGS明朝B" panose="02020800000000000000" pitchFamily="18" charset="-128"/>
                </a:rPr>
                <a:t>　</a:t>
              </a:r>
              <a:r>
                <a:rPr lang="en-US" altLang="ja-JP" sz="1600" b="1" u="sng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sym typeface="HGS明朝B" panose="02020800000000000000" pitchFamily="18" charset="-128"/>
                </a:rPr>
                <a:t>0120-86-5124</a:t>
              </a:r>
            </a:p>
          </p:txBody>
        </p:sp>
      </p:grp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xmlns="" id="{7710F3C3-90EE-D1A9-2A36-7EA786600BD1}"/>
              </a:ext>
            </a:extLst>
          </p:cNvPr>
          <p:cNvSpPr txBox="1"/>
          <p:nvPr/>
        </p:nvSpPr>
        <p:spPr>
          <a:xfrm>
            <a:off x="484751" y="9854666"/>
            <a:ext cx="11067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参加お申し込みはこちら</a:t>
            </a:r>
            <a:endParaRPr lang="ja-JP" altLang="en-US" sz="11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xmlns="" id="{33E10C96-C207-7492-C6E0-1B15484A858B}"/>
              </a:ext>
            </a:extLst>
          </p:cNvPr>
          <p:cNvSpPr txBox="1"/>
          <p:nvPr/>
        </p:nvSpPr>
        <p:spPr>
          <a:xfrm>
            <a:off x="2932464" y="9582233"/>
            <a:ext cx="107404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‐</a:t>
            </a:r>
            <a:r>
              <a:rPr lang="ja-JP" altLang="en-US" sz="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お電話でも </a:t>
            </a:r>
            <a:r>
              <a:rPr lang="en-US" altLang="ja-JP" sz="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‐</a:t>
            </a:r>
            <a:endParaRPr lang="ja-JP" altLang="en-US" sz="1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xmlns="" id="{B2F958FD-6870-B980-6AB6-B69BBA2FBFCE}"/>
              </a:ext>
            </a:extLst>
          </p:cNvPr>
          <p:cNvSpPr txBox="1"/>
          <p:nvPr/>
        </p:nvSpPr>
        <p:spPr>
          <a:xfrm>
            <a:off x="455029" y="9666279"/>
            <a:ext cx="110673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申込フォーム</a:t>
            </a:r>
            <a:endParaRPr lang="ja-JP" altLang="en-US" sz="1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xmlns="" id="{2016E8E0-0098-1413-C810-193750BE88D1}"/>
              </a:ext>
            </a:extLst>
          </p:cNvPr>
          <p:cNvSpPr/>
          <p:nvPr/>
        </p:nvSpPr>
        <p:spPr>
          <a:xfrm rot="19531957" flipH="1">
            <a:off x="1326474" y="9398336"/>
            <a:ext cx="45719" cy="6858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bg1"/>
              </a:solidFill>
            </a:endParaRPr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xmlns="" id="{BAC186AF-272D-1632-5F98-66C2471909EB}"/>
              </a:ext>
            </a:extLst>
          </p:cNvPr>
          <p:cNvSpPr/>
          <p:nvPr/>
        </p:nvSpPr>
        <p:spPr>
          <a:xfrm rot="13146327" flipH="1">
            <a:off x="1318988" y="9928865"/>
            <a:ext cx="45719" cy="6437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bg1"/>
              </a:solidFill>
            </a:endParaRPr>
          </a:p>
        </p:txBody>
      </p:sp>
      <p:sp>
        <p:nvSpPr>
          <p:cNvPr id="60" name="四角形: 角を丸くする 59">
            <a:extLst>
              <a:ext uri="{FF2B5EF4-FFF2-40B4-BE49-F238E27FC236}">
                <a16:creationId xmlns:a16="http://schemas.microsoft.com/office/drawing/2014/main" xmlns="" id="{6CC0DA49-C69A-699B-6386-3F30290CC68C}"/>
              </a:ext>
            </a:extLst>
          </p:cNvPr>
          <p:cNvSpPr/>
          <p:nvPr/>
        </p:nvSpPr>
        <p:spPr>
          <a:xfrm>
            <a:off x="4856394" y="9470865"/>
            <a:ext cx="2319109" cy="45719"/>
          </a:xfrm>
          <a:prstGeom prst="roundRect">
            <a:avLst>
              <a:gd name="adj" fmla="val 3509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3" name="TextBox 3">
            <a:extLst>
              <a:ext uri="{FF2B5EF4-FFF2-40B4-BE49-F238E27FC236}">
                <a16:creationId xmlns:a16="http://schemas.microsoft.com/office/drawing/2014/main" xmlns="" id="{04EA0FEE-0269-C876-24A3-DE0A16952127}"/>
              </a:ext>
            </a:extLst>
          </p:cNvPr>
          <p:cNvSpPr txBox="1"/>
          <p:nvPr/>
        </p:nvSpPr>
        <p:spPr>
          <a:xfrm>
            <a:off x="1594620" y="9122566"/>
            <a:ext cx="6522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>
                <a:solidFill>
                  <a:schemeClr val="bg1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20</a:t>
            </a:r>
            <a:r>
              <a:rPr lang="ja-JP" altLang="en-US" sz="1100" dirty="0">
                <a:solidFill>
                  <a:schemeClr val="bg1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名</a:t>
            </a:r>
            <a:endParaRPr lang="en-US" altLang="ja-JP" sz="1600" dirty="0">
              <a:solidFill>
                <a:schemeClr val="bg1">
                  <a:lumMod val="50000"/>
                </a:schemeClr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24" name="TextBox 3">
            <a:extLst>
              <a:ext uri="{FF2B5EF4-FFF2-40B4-BE49-F238E27FC236}">
                <a16:creationId xmlns:a16="http://schemas.microsoft.com/office/drawing/2014/main" xmlns="" id="{CCA9E67F-17DA-25FC-DA94-706323D901B4}"/>
              </a:ext>
            </a:extLst>
          </p:cNvPr>
          <p:cNvSpPr txBox="1"/>
          <p:nvPr/>
        </p:nvSpPr>
        <p:spPr>
          <a:xfrm>
            <a:off x="791018" y="9159068"/>
            <a:ext cx="5292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solidFill>
                  <a:schemeClr val="bg1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定員</a:t>
            </a:r>
            <a:endParaRPr lang="en-US" altLang="ja-JP" sz="1200" dirty="0">
              <a:solidFill>
                <a:schemeClr val="bg1">
                  <a:lumMod val="50000"/>
                </a:schemeClr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xmlns="" id="{5688290E-DE81-F163-B3CD-D6290255AA13}"/>
              </a:ext>
            </a:extLst>
          </p:cNvPr>
          <p:cNvSpPr txBox="1"/>
          <p:nvPr/>
        </p:nvSpPr>
        <p:spPr>
          <a:xfrm>
            <a:off x="4081888" y="8863671"/>
            <a:ext cx="2270108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900" dirty="0">
                <a:ln w="3175">
                  <a:noFill/>
                </a:ln>
                <a:solidFill>
                  <a:schemeClr val="bg1">
                    <a:lumMod val="50000"/>
                  </a:schemeClr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JR</a:t>
            </a:r>
            <a:r>
              <a:rPr lang="ja-JP" altLang="en-US" sz="900" dirty="0">
                <a:ln w="3175">
                  <a:noFill/>
                </a:ln>
                <a:solidFill>
                  <a:schemeClr val="bg1">
                    <a:lumMod val="50000"/>
                  </a:schemeClr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成田駅 </a:t>
            </a:r>
            <a:r>
              <a:rPr lang="ja-JP" altLang="en-US" sz="600" dirty="0">
                <a:ln w="3175">
                  <a:noFill/>
                </a:ln>
                <a:solidFill>
                  <a:schemeClr val="bg1">
                    <a:lumMod val="50000"/>
                  </a:schemeClr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又は</a:t>
            </a:r>
            <a:r>
              <a:rPr lang="ja-JP" altLang="en-US" sz="900" dirty="0">
                <a:ln w="3175">
                  <a:noFill/>
                </a:ln>
                <a:solidFill>
                  <a:schemeClr val="bg1">
                    <a:lumMod val="50000"/>
                  </a:schemeClr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 京成成田駅</a:t>
            </a:r>
            <a:r>
              <a:rPr lang="ja-JP" altLang="en-US" sz="600" dirty="0">
                <a:ln w="3175">
                  <a:noFill/>
                </a:ln>
                <a:solidFill>
                  <a:schemeClr val="bg1">
                    <a:lumMod val="50000"/>
                  </a:schemeClr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より</a:t>
            </a:r>
            <a:r>
              <a:rPr lang="ja-JP" altLang="en-US" sz="900" dirty="0">
                <a:ln w="3175">
                  <a:noFill/>
                </a:ln>
                <a:solidFill>
                  <a:schemeClr val="bg1">
                    <a:lumMod val="50000"/>
                  </a:schemeClr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 </a:t>
            </a:r>
            <a:r>
              <a:rPr lang="ja-JP" altLang="en-US" sz="800" dirty="0">
                <a:ln w="3175">
                  <a:noFill/>
                </a:ln>
                <a:solidFill>
                  <a:schemeClr val="bg1">
                    <a:lumMod val="50000"/>
                  </a:schemeClr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徒歩</a:t>
            </a:r>
            <a:r>
              <a:rPr lang="en-US" altLang="ja-JP" sz="1000" dirty="0">
                <a:ln w="3175">
                  <a:noFill/>
                </a:ln>
                <a:solidFill>
                  <a:schemeClr val="bg1">
                    <a:lumMod val="50000"/>
                  </a:schemeClr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9</a:t>
            </a:r>
            <a:r>
              <a:rPr lang="ja-JP" altLang="en-US" sz="800" dirty="0">
                <a:ln w="3175">
                  <a:noFill/>
                </a:ln>
                <a:solidFill>
                  <a:schemeClr val="bg1">
                    <a:lumMod val="50000"/>
                  </a:schemeClr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分</a:t>
            </a:r>
            <a:endParaRPr kumimoji="1" lang="ja-JP" altLang="en-US" sz="1050" dirty="0">
              <a:ln w="3175">
                <a:noFill/>
              </a:ln>
              <a:solidFill>
                <a:schemeClr val="bg1">
                  <a:lumMod val="50000"/>
                </a:schemeClr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xmlns="" id="{F5D6B659-B4B3-F130-E493-907699A917C9}"/>
              </a:ext>
            </a:extLst>
          </p:cNvPr>
          <p:cNvSpPr txBox="1"/>
          <p:nvPr/>
        </p:nvSpPr>
        <p:spPr>
          <a:xfrm>
            <a:off x="4092033" y="8637696"/>
            <a:ext cx="54490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00" b="1" dirty="0">
                <a:solidFill>
                  <a:schemeClr val="bg1">
                    <a:lumMod val="50000"/>
                  </a:schemeClr>
                </a:solidFill>
                <a:effectLst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会場</a:t>
            </a:r>
            <a:endParaRPr kumimoji="1" lang="ja-JP" altLang="en-US" sz="400" b="1" dirty="0">
              <a:solidFill>
                <a:schemeClr val="bg1">
                  <a:lumMod val="50000"/>
                </a:schemeClr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xmlns="" id="{30A43142-E766-2786-55E1-365182EC4364}"/>
              </a:ext>
            </a:extLst>
          </p:cNvPr>
          <p:cNvSpPr txBox="1"/>
          <p:nvPr/>
        </p:nvSpPr>
        <p:spPr>
          <a:xfrm>
            <a:off x="3937629" y="9044557"/>
            <a:ext cx="22490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b="1" dirty="0">
                <a:solidFill>
                  <a:schemeClr val="bg1">
                    <a:lumMod val="50000"/>
                  </a:schemeClr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‣</a:t>
            </a:r>
            <a:endParaRPr kumimoji="1" lang="ja-JP" altLang="en-US" sz="800" b="1" dirty="0">
              <a:solidFill>
                <a:schemeClr val="bg1">
                  <a:lumMod val="50000"/>
                </a:schemeClr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xmlns="" id="{1861E252-A6EC-D897-F606-595E8A8686AC}"/>
              </a:ext>
            </a:extLst>
          </p:cNvPr>
          <p:cNvSpPr txBox="1"/>
          <p:nvPr/>
        </p:nvSpPr>
        <p:spPr>
          <a:xfrm>
            <a:off x="3939354" y="8868224"/>
            <a:ext cx="22490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b="1" dirty="0">
                <a:solidFill>
                  <a:schemeClr val="bg1">
                    <a:lumMod val="50000"/>
                  </a:schemeClr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‣</a:t>
            </a:r>
            <a:endParaRPr kumimoji="1" lang="ja-JP" altLang="en-US" sz="800" b="1" dirty="0">
              <a:solidFill>
                <a:schemeClr val="bg1">
                  <a:lumMod val="50000"/>
                </a:schemeClr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xmlns="" id="{80C124D4-0935-1042-3BB4-684EC61DBFEC}"/>
              </a:ext>
            </a:extLst>
          </p:cNvPr>
          <p:cNvCxnSpPr>
            <a:cxnSpLocks/>
          </p:cNvCxnSpPr>
          <p:nvPr/>
        </p:nvCxnSpPr>
        <p:spPr>
          <a:xfrm flipV="1">
            <a:off x="3972791" y="8845377"/>
            <a:ext cx="2128975" cy="4280"/>
          </a:xfrm>
          <a:prstGeom prst="line">
            <a:avLst/>
          </a:prstGeom>
          <a:ln>
            <a:solidFill>
              <a:srgbClr val="8BCD43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xmlns="" id="{5180B3ED-7E7A-DE98-6819-69842D53347E}"/>
              </a:ext>
            </a:extLst>
          </p:cNvPr>
          <p:cNvSpPr/>
          <p:nvPr/>
        </p:nvSpPr>
        <p:spPr>
          <a:xfrm>
            <a:off x="4010895" y="8660988"/>
            <a:ext cx="70852" cy="72429"/>
          </a:xfrm>
          <a:prstGeom prst="rect">
            <a:avLst/>
          </a:prstGeom>
          <a:solidFill>
            <a:srgbClr val="8BCD43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xmlns="" id="{3A0BA9D6-E0F5-8F4D-7CC4-F4E5C05566A9}"/>
              </a:ext>
            </a:extLst>
          </p:cNvPr>
          <p:cNvSpPr/>
          <p:nvPr/>
        </p:nvSpPr>
        <p:spPr>
          <a:xfrm>
            <a:off x="717220" y="8744460"/>
            <a:ext cx="70852" cy="72429"/>
          </a:xfrm>
          <a:prstGeom prst="rect">
            <a:avLst/>
          </a:prstGeom>
          <a:solidFill>
            <a:srgbClr val="8BCD43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xmlns="" id="{42B92383-9B5A-59E6-1CC1-D397931B3F50}"/>
              </a:ext>
            </a:extLst>
          </p:cNvPr>
          <p:cNvSpPr/>
          <p:nvPr/>
        </p:nvSpPr>
        <p:spPr>
          <a:xfrm>
            <a:off x="720950" y="9255659"/>
            <a:ext cx="70852" cy="72429"/>
          </a:xfrm>
          <a:prstGeom prst="rect">
            <a:avLst/>
          </a:prstGeom>
          <a:solidFill>
            <a:srgbClr val="8BCD43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TextBox 3">
            <a:extLst>
              <a:ext uri="{FF2B5EF4-FFF2-40B4-BE49-F238E27FC236}">
                <a16:creationId xmlns:a16="http://schemas.microsoft.com/office/drawing/2014/main" xmlns="" id="{1B72A961-98FC-8FFA-B32F-3C9565BC386B}"/>
              </a:ext>
            </a:extLst>
          </p:cNvPr>
          <p:cNvSpPr txBox="1"/>
          <p:nvPr/>
        </p:nvSpPr>
        <p:spPr>
          <a:xfrm>
            <a:off x="1199356" y="9158831"/>
            <a:ext cx="5986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solidFill>
                  <a:schemeClr val="bg1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先着</a:t>
            </a:r>
            <a:endParaRPr lang="en-US" altLang="ja-JP" sz="1200" dirty="0">
              <a:solidFill>
                <a:schemeClr val="bg1">
                  <a:lumMod val="50000"/>
                </a:schemeClr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xmlns="" id="{54D05659-DEBC-7DE9-50E1-44445D6B5169}"/>
              </a:ext>
            </a:extLst>
          </p:cNvPr>
          <p:cNvSpPr/>
          <p:nvPr/>
        </p:nvSpPr>
        <p:spPr>
          <a:xfrm>
            <a:off x="198847" y="204702"/>
            <a:ext cx="4556915" cy="658999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20000">
                <a:srgbClr val="8BCD43"/>
              </a:gs>
              <a:gs pos="83000">
                <a:srgbClr val="8BCD43"/>
              </a:gs>
              <a:gs pos="100000">
                <a:srgbClr val="92D050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6" name="正方形/長方形 185">
            <a:extLst>
              <a:ext uri="{FF2B5EF4-FFF2-40B4-BE49-F238E27FC236}">
                <a16:creationId xmlns:a16="http://schemas.microsoft.com/office/drawing/2014/main" xmlns="" id="{6B2F7941-C8F2-AE99-D53B-2B2C18D0735A}"/>
              </a:ext>
            </a:extLst>
          </p:cNvPr>
          <p:cNvSpPr/>
          <p:nvPr/>
        </p:nvSpPr>
        <p:spPr>
          <a:xfrm>
            <a:off x="360301" y="3721278"/>
            <a:ext cx="3900548" cy="4319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" name="テキスト ボックス 134">
            <a:extLst>
              <a:ext uri="{FF2B5EF4-FFF2-40B4-BE49-F238E27FC236}">
                <a16:creationId xmlns:a16="http://schemas.microsoft.com/office/drawing/2014/main" xmlns="" id="{A933B117-5E68-5A8D-F70A-70C6AD4E2B39}"/>
              </a:ext>
            </a:extLst>
          </p:cNvPr>
          <p:cNvSpPr txBox="1"/>
          <p:nvPr/>
        </p:nvSpPr>
        <p:spPr>
          <a:xfrm rot="21590546">
            <a:off x="6037832" y="371911"/>
            <a:ext cx="14574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b="1" spc="-300" dirty="0">
                <a:ln w="3175">
                  <a:noFill/>
                </a:ln>
                <a:solidFill>
                  <a:schemeClr val="bg1">
                    <a:lumMod val="50000"/>
                  </a:schemeClr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成田市主催 </a:t>
            </a:r>
            <a:endParaRPr lang="en-US" altLang="ja-JP" sz="1400" b="1" spc="-300" dirty="0">
              <a:ln w="3175">
                <a:noFill/>
              </a:ln>
              <a:solidFill>
                <a:schemeClr val="bg1">
                  <a:lumMod val="50000"/>
                </a:schemeClr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pSp>
        <p:nvGrpSpPr>
          <p:cNvPr id="67" name="グループ化 66">
            <a:extLst>
              <a:ext uri="{FF2B5EF4-FFF2-40B4-BE49-F238E27FC236}">
                <a16:creationId xmlns:a16="http://schemas.microsoft.com/office/drawing/2014/main" xmlns="" id="{FFC6D12E-C3A6-52E2-AE19-57C785C18F31}"/>
              </a:ext>
            </a:extLst>
          </p:cNvPr>
          <p:cNvGrpSpPr/>
          <p:nvPr/>
        </p:nvGrpSpPr>
        <p:grpSpPr>
          <a:xfrm>
            <a:off x="2480562" y="1266198"/>
            <a:ext cx="1869723" cy="1242903"/>
            <a:chOff x="-302271" y="401362"/>
            <a:chExt cx="1208736" cy="844112"/>
          </a:xfrm>
        </p:grpSpPr>
        <p:sp>
          <p:nvSpPr>
            <p:cNvPr id="69" name="楕円 20">
              <a:extLst>
                <a:ext uri="{FF2B5EF4-FFF2-40B4-BE49-F238E27FC236}">
                  <a16:creationId xmlns:a16="http://schemas.microsoft.com/office/drawing/2014/main" xmlns="" id="{6A748E87-9FA1-9F43-7D3A-3ECF1C149D6B}"/>
                </a:ext>
              </a:extLst>
            </p:cNvPr>
            <p:cNvSpPr/>
            <p:nvPr/>
          </p:nvSpPr>
          <p:spPr>
            <a:xfrm>
              <a:off x="-117298" y="401362"/>
              <a:ext cx="847198" cy="844112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600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70" name="TextBox 3">
              <a:extLst>
                <a:ext uri="{FF2B5EF4-FFF2-40B4-BE49-F238E27FC236}">
                  <a16:creationId xmlns:a16="http://schemas.microsoft.com/office/drawing/2014/main" xmlns="" id="{EF230B25-A7C5-0B7E-9900-7C091E175BAA}"/>
                </a:ext>
              </a:extLst>
            </p:cNvPr>
            <p:cNvSpPr txBox="1"/>
            <p:nvPr/>
          </p:nvSpPr>
          <p:spPr>
            <a:xfrm>
              <a:off x="34358" y="718118"/>
              <a:ext cx="602492" cy="3971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3200" b="1" dirty="0">
                  <a:solidFill>
                    <a:schemeClr val="bg1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２０</a:t>
              </a:r>
              <a:r>
                <a:rPr lang="ja-JP" altLang="en-US" sz="1100" b="1" dirty="0">
                  <a:solidFill>
                    <a:schemeClr val="bg1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名</a:t>
              </a:r>
              <a:endParaRPr lang="zh-CN" altLang="en-US" sz="1000" b="1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73" name="TextBox 3">
              <a:extLst>
                <a:ext uri="{FF2B5EF4-FFF2-40B4-BE49-F238E27FC236}">
                  <a16:creationId xmlns:a16="http://schemas.microsoft.com/office/drawing/2014/main" xmlns="" id="{85E0E2DD-6376-E3B0-5015-959A7365C499}"/>
                </a:ext>
              </a:extLst>
            </p:cNvPr>
            <p:cNvSpPr txBox="1"/>
            <p:nvPr/>
          </p:nvSpPr>
          <p:spPr>
            <a:xfrm>
              <a:off x="-302271" y="519283"/>
              <a:ext cx="1208736" cy="2299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1050" b="1" dirty="0">
                  <a:solidFill>
                    <a:schemeClr val="bg1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・</a:t>
              </a:r>
              <a:r>
                <a:rPr lang="ja-JP" altLang="en-US" sz="1600" b="1" dirty="0">
                  <a:solidFill>
                    <a:schemeClr val="bg1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先着</a:t>
              </a:r>
              <a:r>
                <a:rPr lang="ja-JP" altLang="en-US" sz="1050" b="1" dirty="0">
                  <a:solidFill>
                    <a:schemeClr val="bg1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・</a:t>
              </a:r>
              <a:endParaRPr lang="zh-CN" altLang="en-US" sz="1000" b="1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  <p:sp>
        <p:nvSpPr>
          <p:cNvPr id="150" name="テキスト ボックス 149">
            <a:extLst>
              <a:ext uri="{FF2B5EF4-FFF2-40B4-BE49-F238E27FC236}">
                <a16:creationId xmlns:a16="http://schemas.microsoft.com/office/drawing/2014/main" xmlns="" id="{D2440B4C-F3E4-5DA2-A567-45BC8F098657}"/>
              </a:ext>
            </a:extLst>
          </p:cNvPr>
          <p:cNvSpPr txBox="1"/>
          <p:nvPr/>
        </p:nvSpPr>
        <p:spPr>
          <a:xfrm>
            <a:off x="1137940" y="3734316"/>
            <a:ext cx="3216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33350"/>
            <a:r>
              <a:rPr lang="ja-JP" altLang="en-US" sz="24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資格取得</a:t>
            </a:r>
            <a:r>
              <a:rPr lang="ja-JP" altLang="en-US" sz="16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と</a:t>
            </a:r>
            <a:r>
              <a:rPr lang="ja-JP" altLang="en-US" sz="24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就職支援</a:t>
            </a:r>
            <a:endParaRPr lang="en-US" altLang="ja-JP" sz="2400" kern="100" dirty="0">
              <a:solidFill>
                <a:schemeClr val="tx1">
                  <a:lumMod val="65000"/>
                  <a:lumOff val="35000"/>
                </a:schemeClr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66" name="テキスト ボックス 165">
            <a:extLst>
              <a:ext uri="{FF2B5EF4-FFF2-40B4-BE49-F238E27FC236}">
                <a16:creationId xmlns:a16="http://schemas.microsoft.com/office/drawing/2014/main" xmlns="" id="{455C28F3-902C-494A-5C0D-3AFAC8E71EE2}"/>
              </a:ext>
            </a:extLst>
          </p:cNvPr>
          <p:cNvSpPr txBox="1"/>
          <p:nvPr/>
        </p:nvSpPr>
        <p:spPr>
          <a:xfrm>
            <a:off x="239946" y="1165748"/>
            <a:ext cx="3055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b="1" spc="-300" dirty="0">
                <a:ln w="3175">
                  <a:noFill/>
                </a:ln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介護職員初任者研修講習会</a:t>
            </a:r>
            <a:endParaRPr lang="en-US" altLang="ja-JP" sz="2000" b="1" spc="-300" dirty="0">
              <a:ln w="3175">
                <a:noFill/>
              </a:ln>
              <a:solidFill>
                <a:schemeClr val="bg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xmlns="" id="{B47CD2F4-2ACB-03B8-7110-B77AB4168D32}"/>
              </a:ext>
            </a:extLst>
          </p:cNvPr>
          <p:cNvSpPr txBox="1"/>
          <p:nvPr/>
        </p:nvSpPr>
        <p:spPr>
          <a:xfrm>
            <a:off x="503585" y="5109463"/>
            <a:ext cx="14989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33350"/>
            <a:r>
              <a:rPr lang="ja-JP" altLang="en-US" sz="1600" b="1" kern="100" dirty="0">
                <a:solidFill>
                  <a:schemeClr val="bg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通いやすい</a:t>
            </a:r>
            <a:endParaRPr lang="en-US" altLang="ja-JP" sz="1600" kern="100" dirty="0">
              <a:solidFill>
                <a:schemeClr val="bg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xmlns="" id="{A44947CD-DE18-3B0B-AB0A-33C2D8A1397F}"/>
              </a:ext>
            </a:extLst>
          </p:cNvPr>
          <p:cNvSpPr txBox="1"/>
          <p:nvPr/>
        </p:nvSpPr>
        <p:spPr>
          <a:xfrm>
            <a:off x="1759772" y="5109147"/>
            <a:ext cx="2443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33350"/>
            <a:r>
              <a:rPr lang="en-US" altLang="ja-JP" sz="1600" b="1" kern="100" dirty="0">
                <a:solidFill>
                  <a:schemeClr val="bg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1</a:t>
            </a:r>
            <a:r>
              <a:rPr lang="ja-JP" altLang="en-US" sz="1600" b="1" kern="100" dirty="0">
                <a:solidFill>
                  <a:schemeClr val="bg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週間</a:t>
            </a:r>
            <a:r>
              <a:rPr lang="ja-JP" altLang="en-US" sz="1200" b="1" kern="100" dirty="0">
                <a:solidFill>
                  <a:schemeClr val="bg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に</a:t>
            </a:r>
            <a:r>
              <a:rPr lang="en-US" altLang="ja-JP" sz="1600" b="1" kern="100" dirty="0">
                <a:solidFill>
                  <a:schemeClr val="bg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2</a:t>
            </a:r>
            <a:r>
              <a:rPr lang="ja-JP" altLang="en-US" sz="1600" b="1" kern="100" dirty="0">
                <a:solidFill>
                  <a:schemeClr val="bg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日間</a:t>
            </a:r>
            <a:r>
              <a:rPr lang="ja-JP" altLang="en-US" sz="1200" b="1" kern="100" dirty="0">
                <a:solidFill>
                  <a:schemeClr val="bg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ほどの</a:t>
            </a:r>
            <a:r>
              <a:rPr lang="ja-JP" altLang="en-US" sz="1600" b="1" kern="100" dirty="0">
                <a:solidFill>
                  <a:schemeClr val="bg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通学</a:t>
            </a:r>
            <a:endParaRPr lang="en-US" altLang="ja-JP" sz="1600" kern="100" dirty="0">
              <a:solidFill>
                <a:schemeClr val="bg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xmlns="" id="{3C6E05A3-5A7B-AE7C-932F-CC2896174D5F}"/>
              </a:ext>
            </a:extLst>
          </p:cNvPr>
          <p:cNvSpPr txBox="1"/>
          <p:nvPr/>
        </p:nvSpPr>
        <p:spPr>
          <a:xfrm>
            <a:off x="511343" y="5507442"/>
            <a:ext cx="16741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33350"/>
            <a:r>
              <a:rPr lang="ja-JP" altLang="en-US" sz="1600" b="1" kern="100" dirty="0">
                <a:solidFill>
                  <a:schemeClr val="bg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効率的</a:t>
            </a:r>
            <a:r>
              <a:rPr lang="ja-JP" altLang="en-US" sz="1100" b="1" kern="100" dirty="0">
                <a:solidFill>
                  <a:schemeClr val="bg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に</a:t>
            </a:r>
            <a:r>
              <a:rPr lang="ja-JP" altLang="en-US" sz="1600" b="1" kern="100" dirty="0">
                <a:solidFill>
                  <a:schemeClr val="bg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学ぶ</a:t>
            </a:r>
            <a:endParaRPr lang="en-US" altLang="ja-JP" sz="1600" kern="100" dirty="0">
              <a:solidFill>
                <a:schemeClr val="bg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xmlns="" id="{C1914775-1C5B-84E7-8AD8-794FF2996264}"/>
              </a:ext>
            </a:extLst>
          </p:cNvPr>
          <p:cNvSpPr txBox="1"/>
          <p:nvPr/>
        </p:nvSpPr>
        <p:spPr>
          <a:xfrm>
            <a:off x="1777690" y="5507126"/>
            <a:ext cx="2443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33350"/>
            <a:r>
              <a:rPr lang="ja-JP" altLang="en-US" sz="1600" b="1" kern="100" dirty="0">
                <a:solidFill>
                  <a:schemeClr val="bg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通学科目</a:t>
            </a:r>
            <a:r>
              <a:rPr lang="ja-JP" altLang="en-US" sz="1200" b="1" kern="100" dirty="0">
                <a:solidFill>
                  <a:schemeClr val="bg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と</a:t>
            </a:r>
            <a:r>
              <a:rPr lang="ja-JP" altLang="en-US" sz="1600" b="1" kern="100" dirty="0">
                <a:solidFill>
                  <a:schemeClr val="bg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自宅学習</a:t>
            </a:r>
            <a:endParaRPr lang="en-US" altLang="ja-JP" sz="1600" kern="100" dirty="0">
              <a:solidFill>
                <a:schemeClr val="bg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xmlns="" id="{53FA660E-1A3D-2035-4578-70B42BAB3FDF}"/>
              </a:ext>
            </a:extLst>
          </p:cNvPr>
          <p:cNvSpPr txBox="1"/>
          <p:nvPr/>
        </p:nvSpPr>
        <p:spPr>
          <a:xfrm>
            <a:off x="211898" y="3737956"/>
            <a:ext cx="12449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33350"/>
            <a:r>
              <a:rPr lang="ja-JP" altLang="en-US" sz="12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求職者の方</a:t>
            </a:r>
            <a:endParaRPr lang="en-US" altLang="ja-JP" sz="2000" kern="100" dirty="0">
              <a:solidFill>
                <a:schemeClr val="tx1">
                  <a:lumMod val="65000"/>
                  <a:lumOff val="35000"/>
                </a:schemeClr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xmlns="" id="{60F7F3BB-AB8A-D665-4D5F-8052466BEBD2}"/>
              </a:ext>
            </a:extLst>
          </p:cNvPr>
          <p:cNvSpPr/>
          <p:nvPr/>
        </p:nvSpPr>
        <p:spPr>
          <a:xfrm>
            <a:off x="360249" y="4297307"/>
            <a:ext cx="3883366" cy="4319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テキスト ボックス 70">
            <a:extLst>
              <a:ext uri="{FF2B5EF4-FFF2-40B4-BE49-F238E27FC236}">
                <a16:creationId xmlns:a16="http://schemas.microsoft.com/office/drawing/2014/main" xmlns="" id="{8DF9F925-F0DB-C244-FD4B-10819ECC433D}"/>
              </a:ext>
            </a:extLst>
          </p:cNvPr>
          <p:cNvSpPr txBox="1"/>
          <p:nvPr/>
        </p:nvSpPr>
        <p:spPr>
          <a:xfrm>
            <a:off x="1325664" y="4310345"/>
            <a:ext cx="3216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33350"/>
            <a:r>
              <a:rPr lang="ja-JP" altLang="en-US" sz="24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キャリアアップ</a:t>
            </a:r>
            <a:r>
              <a:rPr lang="ja-JP" altLang="en-US" sz="16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に</a:t>
            </a:r>
            <a:endParaRPr lang="en-US" altLang="ja-JP" sz="2400" kern="100" dirty="0">
              <a:solidFill>
                <a:schemeClr val="tx1">
                  <a:lumMod val="65000"/>
                  <a:lumOff val="35000"/>
                </a:schemeClr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xmlns="" id="{C10577EF-0375-E5CE-AABE-F572A965C96E}"/>
              </a:ext>
            </a:extLst>
          </p:cNvPr>
          <p:cNvSpPr txBox="1"/>
          <p:nvPr/>
        </p:nvSpPr>
        <p:spPr>
          <a:xfrm>
            <a:off x="219156" y="4313985"/>
            <a:ext cx="118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33350"/>
            <a:r>
              <a:rPr lang="ja-JP" altLang="en-US" sz="12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在職中の方</a:t>
            </a:r>
            <a:endParaRPr lang="en-US" altLang="ja-JP" sz="2000" kern="100" dirty="0">
              <a:solidFill>
                <a:schemeClr val="tx1">
                  <a:lumMod val="65000"/>
                  <a:lumOff val="35000"/>
                </a:schemeClr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75" name="テキスト ボックス 74">
            <a:extLst>
              <a:ext uri="{FF2B5EF4-FFF2-40B4-BE49-F238E27FC236}">
                <a16:creationId xmlns:a16="http://schemas.microsoft.com/office/drawing/2014/main" xmlns="" id="{5A9895E0-2584-67B3-95E4-AA771EEA0EB3}"/>
              </a:ext>
            </a:extLst>
          </p:cNvPr>
          <p:cNvSpPr txBox="1"/>
          <p:nvPr/>
        </p:nvSpPr>
        <p:spPr>
          <a:xfrm>
            <a:off x="491023" y="5913842"/>
            <a:ext cx="16741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33350"/>
            <a:r>
              <a:rPr lang="ja-JP" altLang="en-US" sz="1600" b="1" kern="100" dirty="0">
                <a:solidFill>
                  <a:schemeClr val="bg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施設見学</a:t>
            </a:r>
            <a:r>
              <a:rPr lang="ja-JP" altLang="en-US" sz="1100" b="1" kern="100" dirty="0">
                <a:solidFill>
                  <a:schemeClr val="bg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も</a:t>
            </a:r>
            <a:endParaRPr lang="en-US" altLang="ja-JP" sz="1600" kern="100" dirty="0">
              <a:solidFill>
                <a:schemeClr val="bg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78" name="テキスト ボックス 77">
            <a:extLst>
              <a:ext uri="{FF2B5EF4-FFF2-40B4-BE49-F238E27FC236}">
                <a16:creationId xmlns:a16="http://schemas.microsoft.com/office/drawing/2014/main" xmlns="" id="{17CD690B-14D4-1532-BDF3-E891EBFBCFF4}"/>
              </a:ext>
            </a:extLst>
          </p:cNvPr>
          <p:cNvSpPr txBox="1"/>
          <p:nvPr/>
        </p:nvSpPr>
        <p:spPr>
          <a:xfrm>
            <a:off x="1767530" y="5923686"/>
            <a:ext cx="26330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33350"/>
            <a:r>
              <a:rPr lang="ja-JP" altLang="en-US" sz="1600" b="1" kern="100" dirty="0">
                <a:solidFill>
                  <a:schemeClr val="bg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市内介護事業所</a:t>
            </a:r>
            <a:r>
              <a:rPr lang="ja-JP" altLang="en-US" sz="1200" b="1" kern="100" dirty="0">
                <a:solidFill>
                  <a:schemeClr val="bg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を</a:t>
            </a:r>
            <a:r>
              <a:rPr lang="ja-JP" altLang="en-US" sz="1600" b="1" kern="100" dirty="0">
                <a:solidFill>
                  <a:schemeClr val="bg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見学</a:t>
            </a:r>
            <a:endParaRPr lang="en-US" altLang="ja-JP" sz="1600" kern="100" dirty="0">
              <a:solidFill>
                <a:schemeClr val="bg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  <p:grpSp>
        <p:nvGrpSpPr>
          <p:cNvPr id="82" name="グループ化 81">
            <a:extLst>
              <a:ext uri="{FF2B5EF4-FFF2-40B4-BE49-F238E27FC236}">
                <a16:creationId xmlns:a16="http://schemas.microsoft.com/office/drawing/2014/main" xmlns="" id="{CA53E840-8822-98F5-413A-048892E020D5}"/>
              </a:ext>
            </a:extLst>
          </p:cNvPr>
          <p:cNvGrpSpPr/>
          <p:nvPr/>
        </p:nvGrpSpPr>
        <p:grpSpPr>
          <a:xfrm>
            <a:off x="229908" y="5162024"/>
            <a:ext cx="420409" cy="236515"/>
            <a:chOff x="288276" y="5034008"/>
            <a:chExt cx="420409" cy="236515"/>
          </a:xfrm>
        </p:grpSpPr>
        <p:sp>
          <p:nvSpPr>
            <p:cNvPr id="79" name="楕円 78">
              <a:extLst>
                <a:ext uri="{FF2B5EF4-FFF2-40B4-BE49-F238E27FC236}">
                  <a16:creationId xmlns:a16="http://schemas.microsoft.com/office/drawing/2014/main" xmlns="" id="{85BA318D-2EB0-E22B-95F9-F6CDBE96E5DA}"/>
                </a:ext>
              </a:extLst>
            </p:cNvPr>
            <p:cNvSpPr/>
            <p:nvPr/>
          </p:nvSpPr>
          <p:spPr>
            <a:xfrm>
              <a:off x="455029" y="5034008"/>
              <a:ext cx="201203" cy="230685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0" name="テキスト ボックス 79">
              <a:extLst>
                <a:ext uri="{FF2B5EF4-FFF2-40B4-BE49-F238E27FC236}">
                  <a16:creationId xmlns:a16="http://schemas.microsoft.com/office/drawing/2014/main" xmlns="" id="{425848C3-8D1C-AD9A-931C-E5E52EE468EC}"/>
                </a:ext>
              </a:extLst>
            </p:cNvPr>
            <p:cNvSpPr txBox="1"/>
            <p:nvPr/>
          </p:nvSpPr>
          <p:spPr>
            <a:xfrm>
              <a:off x="288276" y="5039691"/>
              <a:ext cx="420409" cy="2308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indent="133350"/>
              <a:r>
                <a:rPr lang="ja-JP" altLang="en-US" sz="900" b="1" kern="100" dirty="0">
                  <a:solidFill>
                    <a:schemeClr val="bg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  <a:cs typeface="Times New Roman" panose="02020603050405020304" pitchFamily="18" charset="0"/>
                </a:rPr>
                <a:t>✔</a:t>
              </a:r>
              <a:endParaRPr lang="en-US" altLang="ja-JP" sz="1200" kern="100" dirty="0">
                <a:solidFill>
                  <a:schemeClr val="bg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endParaRPr>
            </a:p>
          </p:txBody>
        </p:sp>
      </p:grpSp>
      <p:grpSp>
        <p:nvGrpSpPr>
          <p:cNvPr id="83" name="グループ化 82">
            <a:extLst>
              <a:ext uri="{FF2B5EF4-FFF2-40B4-BE49-F238E27FC236}">
                <a16:creationId xmlns:a16="http://schemas.microsoft.com/office/drawing/2014/main" xmlns="" id="{E27D03CC-260B-0436-3EC4-C08F0399D95B}"/>
              </a:ext>
            </a:extLst>
          </p:cNvPr>
          <p:cNvGrpSpPr/>
          <p:nvPr/>
        </p:nvGrpSpPr>
        <p:grpSpPr>
          <a:xfrm>
            <a:off x="240270" y="5540860"/>
            <a:ext cx="420409" cy="236515"/>
            <a:chOff x="288276" y="5034008"/>
            <a:chExt cx="420409" cy="236515"/>
          </a:xfrm>
        </p:grpSpPr>
        <p:sp>
          <p:nvSpPr>
            <p:cNvPr id="84" name="楕円 83">
              <a:extLst>
                <a:ext uri="{FF2B5EF4-FFF2-40B4-BE49-F238E27FC236}">
                  <a16:creationId xmlns:a16="http://schemas.microsoft.com/office/drawing/2014/main" xmlns="" id="{49638267-B206-B37E-2506-3F126F5B8E36}"/>
                </a:ext>
              </a:extLst>
            </p:cNvPr>
            <p:cNvSpPr/>
            <p:nvPr/>
          </p:nvSpPr>
          <p:spPr>
            <a:xfrm>
              <a:off x="455029" y="5034008"/>
              <a:ext cx="201203" cy="230685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5" name="テキスト ボックス 84">
              <a:extLst>
                <a:ext uri="{FF2B5EF4-FFF2-40B4-BE49-F238E27FC236}">
                  <a16:creationId xmlns:a16="http://schemas.microsoft.com/office/drawing/2014/main" xmlns="" id="{5996BF84-5D3F-D763-25F2-6AA92CF9B024}"/>
                </a:ext>
              </a:extLst>
            </p:cNvPr>
            <p:cNvSpPr txBox="1"/>
            <p:nvPr/>
          </p:nvSpPr>
          <p:spPr>
            <a:xfrm>
              <a:off x="288276" y="5039691"/>
              <a:ext cx="420409" cy="2308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indent="133350"/>
              <a:r>
                <a:rPr lang="ja-JP" altLang="en-US" sz="900" b="1" kern="100" dirty="0">
                  <a:solidFill>
                    <a:schemeClr val="bg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  <a:cs typeface="Times New Roman" panose="02020603050405020304" pitchFamily="18" charset="0"/>
                </a:rPr>
                <a:t>✔</a:t>
              </a:r>
              <a:endParaRPr lang="en-US" altLang="ja-JP" sz="1200" kern="100" dirty="0">
                <a:solidFill>
                  <a:schemeClr val="bg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endParaRPr>
            </a:p>
          </p:txBody>
        </p:sp>
      </p:grpSp>
      <p:grpSp>
        <p:nvGrpSpPr>
          <p:cNvPr id="87" name="グループ化 86">
            <a:extLst>
              <a:ext uri="{FF2B5EF4-FFF2-40B4-BE49-F238E27FC236}">
                <a16:creationId xmlns:a16="http://schemas.microsoft.com/office/drawing/2014/main" xmlns="" id="{F85234D3-ED94-0D84-9786-7AEF2F4CB81C}"/>
              </a:ext>
            </a:extLst>
          </p:cNvPr>
          <p:cNvGrpSpPr/>
          <p:nvPr/>
        </p:nvGrpSpPr>
        <p:grpSpPr>
          <a:xfrm>
            <a:off x="236311" y="5943575"/>
            <a:ext cx="420409" cy="236515"/>
            <a:chOff x="288276" y="5034008"/>
            <a:chExt cx="420409" cy="236515"/>
          </a:xfrm>
        </p:grpSpPr>
        <p:sp>
          <p:nvSpPr>
            <p:cNvPr id="89" name="楕円 88">
              <a:extLst>
                <a:ext uri="{FF2B5EF4-FFF2-40B4-BE49-F238E27FC236}">
                  <a16:creationId xmlns:a16="http://schemas.microsoft.com/office/drawing/2014/main" xmlns="" id="{814169A3-2322-7BFD-FA7D-1A6C320B32F6}"/>
                </a:ext>
              </a:extLst>
            </p:cNvPr>
            <p:cNvSpPr/>
            <p:nvPr/>
          </p:nvSpPr>
          <p:spPr>
            <a:xfrm>
              <a:off x="455029" y="5034008"/>
              <a:ext cx="201203" cy="230685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2" name="テキスト ボックス 91">
              <a:extLst>
                <a:ext uri="{FF2B5EF4-FFF2-40B4-BE49-F238E27FC236}">
                  <a16:creationId xmlns:a16="http://schemas.microsoft.com/office/drawing/2014/main" xmlns="" id="{04BE3E15-3C7F-8863-BFD1-C788EEBAACC7}"/>
                </a:ext>
              </a:extLst>
            </p:cNvPr>
            <p:cNvSpPr txBox="1"/>
            <p:nvPr/>
          </p:nvSpPr>
          <p:spPr>
            <a:xfrm>
              <a:off x="288276" y="5039691"/>
              <a:ext cx="420409" cy="2308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indent="133350"/>
              <a:r>
                <a:rPr lang="ja-JP" altLang="en-US" sz="900" b="1" kern="100" dirty="0">
                  <a:solidFill>
                    <a:schemeClr val="bg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  <a:cs typeface="Times New Roman" panose="02020603050405020304" pitchFamily="18" charset="0"/>
                </a:rPr>
                <a:t>✔</a:t>
              </a:r>
              <a:endParaRPr lang="en-US" altLang="ja-JP" sz="1200" kern="100" dirty="0">
                <a:solidFill>
                  <a:schemeClr val="bg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endParaRPr>
            </a:p>
          </p:txBody>
        </p:sp>
      </p:grpSp>
      <p:pic>
        <p:nvPicPr>
          <p:cNvPr id="94" name="図 93">
            <a:extLst>
              <a:ext uri="{FF2B5EF4-FFF2-40B4-BE49-F238E27FC236}">
                <a16:creationId xmlns:a16="http://schemas.microsoft.com/office/drawing/2014/main" xmlns="" id="{8305A5BB-FFCA-61F7-D35D-1A02AFB55D6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0083" y="654607"/>
            <a:ext cx="524370" cy="524370"/>
          </a:xfrm>
          <a:prstGeom prst="rect">
            <a:avLst/>
          </a:prstGeom>
        </p:spPr>
      </p:pic>
      <p:sp>
        <p:nvSpPr>
          <p:cNvPr id="96" name="TextBox 3">
            <a:extLst>
              <a:ext uri="{FF2B5EF4-FFF2-40B4-BE49-F238E27FC236}">
                <a16:creationId xmlns:a16="http://schemas.microsoft.com/office/drawing/2014/main" xmlns="" id="{CEEC7E51-245B-4C8A-7CF8-2B530BF3F0B4}"/>
              </a:ext>
            </a:extLst>
          </p:cNvPr>
          <p:cNvSpPr txBox="1"/>
          <p:nvPr/>
        </p:nvSpPr>
        <p:spPr>
          <a:xfrm>
            <a:off x="4494989" y="7202571"/>
            <a:ext cx="8010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solidFill>
                  <a:schemeClr val="bg1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講習期間</a:t>
            </a:r>
            <a:endParaRPr lang="en-US" altLang="ja-JP" sz="1200" dirty="0">
              <a:solidFill>
                <a:schemeClr val="bg1">
                  <a:lumMod val="50000"/>
                </a:schemeClr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grpSp>
        <p:nvGrpSpPr>
          <p:cNvPr id="103" name="グループ化 102">
            <a:extLst>
              <a:ext uri="{FF2B5EF4-FFF2-40B4-BE49-F238E27FC236}">
                <a16:creationId xmlns:a16="http://schemas.microsoft.com/office/drawing/2014/main" xmlns="" id="{8EA95889-87D8-894E-8839-571CE2EEE9FE}"/>
              </a:ext>
            </a:extLst>
          </p:cNvPr>
          <p:cNvGrpSpPr/>
          <p:nvPr/>
        </p:nvGrpSpPr>
        <p:grpSpPr>
          <a:xfrm>
            <a:off x="5116998" y="7142905"/>
            <a:ext cx="2198936" cy="401873"/>
            <a:chOff x="737120" y="6632368"/>
            <a:chExt cx="2198936" cy="401873"/>
          </a:xfrm>
        </p:grpSpPr>
        <p:sp>
          <p:nvSpPr>
            <p:cNvPr id="48" name="テキスト ボックス 47">
              <a:extLst>
                <a:ext uri="{FF2B5EF4-FFF2-40B4-BE49-F238E27FC236}">
                  <a16:creationId xmlns:a16="http://schemas.microsoft.com/office/drawing/2014/main" xmlns="" id="{EF0E53E1-1CBB-EAE8-EDB8-28B99EBF4E1E}"/>
                </a:ext>
              </a:extLst>
            </p:cNvPr>
            <p:cNvSpPr txBox="1"/>
            <p:nvPr/>
          </p:nvSpPr>
          <p:spPr>
            <a:xfrm>
              <a:off x="737120" y="6632368"/>
              <a:ext cx="60225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000" b="1" spc="-300" dirty="0">
                  <a:ln w="3175">
                    <a:noFill/>
                  </a:ln>
                  <a:solidFill>
                    <a:schemeClr val="bg1">
                      <a:lumMod val="50000"/>
                    </a:schemeClr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１１</a:t>
              </a:r>
              <a:endParaRPr lang="en-US" altLang="ja-JP" sz="1200" b="1" spc="-300" dirty="0">
                <a:ln w="3175">
                  <a:noFill/>
                </a:ln>
                <a:solidFill>
                  <a:schemeClr val="bg1">
                    <a:lumMod val="50000"/>
                  </a:schemeClr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99" name="テキスト ボックス 98">
              <a:extLst>
                <a:ext uri="{FF2B5EF4-FFF2-40B4-BE49-F238E27FC236}">
                  <a16:creationId xmlns:a16="http://schemas.microsoft.com/office/drawing/2014/main" xmlns="" id="{D17F3D2A-D250-B67C-2047-B9DFFAB4CCC8}"/>
                </a:ext>
              </a:extLst>
            </p:cNvPr>
            <p:cNvSpPr txBox="1"/>
            <p:nvPr/>
          </p:nvSpPr>
          <p:spPr>
            <a:xfrm>
              <a:off x="1038033" y="6691807"/>
              <a:ext cx="36081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050" b="1" spc="-300" dirty="0">
                  <a:ln w="3175">
                    <a:noFill/>
                  </a:ln>
                  <a:solidFill>
                    <a:schemeClr val="bg1">
                      <a:lumMod val="50000"/>
                    </a:schemeClr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/</a:t>
              </a:r>
              <a:endParaRPr lang="en-US" altLang="ja-JP" sz="700" b="1" spc="-300" dirty="0">
                <a:ln w="3175">
                  <a:noFill/>
                </a:ln>
                <a:solidFill>
                  <a:schemeClr val="bg1">
                    <a:lumMod val="50000"/>
                  </a:schemeClr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100" name="テキスト ボックス 99">
              <a:extLst>
                <a:ext uri="{FF2B5EF4-FFF2-40B4-BE49-F238E27FC236}">
                  <a16:creationId xmlns:a16="http://schemas.microsoft.com/office/drawing/2014/main" xmlns="" id="{581A16C9-F040-1ADC-27DC-1C9C533CF669}"/>
                </a:ext>
              </a:extLst>
            </p:cNvPr>
            <p:cNvSpPr txBox="1"/>
            <p:nvPr/>
          </p:nvSpPr>
          <p:spPr>
            <a:xfrm>
              <a:off x="1027518" y="6634131"/>
              <a:ext cx="126424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000" b="1" spc="-300" dirty="0">
                  <a:ln w="3175">
                    <a:noFill/>
                  </a:ln>
                  <a:solidFill>
                    <a:schemeClr val="bg1">
                      <a:lumMod val="50000"/>
                    </a:schemeClr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４ </a:t>
              </a:r>
              <a:r>
                <a:rPr lang="ja-JP" altLang="en-US" sz="1000" b="1" spc="-300" dirty="0">
                  <a:ln w="3175">
                    <a:noFill/>
                  </a:ln>
                  <a:solidFill>
                    <a:schemeClr val="bg1">
                      <a:lumMod val="50000"/>
                    </a:schemeClr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（        </a:t>
              </a:r>
              <a:r>
                <a:rPr lang="ja-JP" altLang="en-US" sz="1200" b="1" spc="-300" dirty="0">
                  <a:ln w="3175">
                    <a:noFill/>
                  </a:ln>
                  <a:solidFill>
                    <a:schemeClr val="bg1">
                      <a:lumMod val="50000"/>
                    </a:schemeClr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火   </a:t>
              </a:r>
              <a:r>
                <a:rPr lang="ja-JP" altLang="en-US" sz="1100" b="1" spc="-300" dirty="0">
                  <a:ln w="3175">
                    <a:noFill/>
                  </a:ln>
                  <a:solidFill>
                    <a:schemeClr val="bg1">
                      <a:lumMod val="50000"/>
                    </a:schemeClr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 </a:t>
              </a:r>
              <a:r>
                <a:rPr lang="ja-JP" altLang="en-US" sz="900" b="1" spc="-300" dirty="0">
                  <a:ln w="3175">
                    <a:noFill/>
                  </a:ln>
                  <a:solidFill>
                    <a:schemeClr val="bg1">
                      <a:lumMod val="50000"/>
                    </a:schemeClr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）</a:t>
              </a:r>
              <a:r>
                <a:rPr lang="ja-JP" altLang="en-US" sz="1200" b="1" spc="-300" dirty="0">
                  <a:ln w="3175">
                    <a:noFill/>
                  </a:ln>
                  <a:solidFill>
                    <a:schemeClr val="bg1">
                      <a:lumMod val="50000"/>
                    </a:schemeClr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   　　　</a:t>
              </a:r>
              <a:r>
                <a:rPr lang="ja-JP" altLang="en-US" sz="2000" b="1" spc="-300" dirty="0">
                  <a:ln w="3175">
                    <a:noFill/>
                  </a:ln>
                  <a:solidFill>
                    <a:schemeClr val="bg1">
                      <a:lumMod val="50000"/>
                    </a:schemeClr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３</a:t>
              </a:r>
              <a:endParaRPr lang="en-US" altLang="ja-JP" sz="1200" b="1" spc="-300" dirty="0">
                <a:ln w="3175">
                  <a:noFill/>
                </a:ln>
                <a:solidFill>
                  <a:schemeClr val="bg1">
                    <a:lumMod val="50000"/>
                  </a:schemeClr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101" name="テキスト ボックス 100">
              <a:extLst>
                <a:ext uri="{FF2B5EF4-FFF2-40B4-BE49-F238E27FC236}">
                  <a16:creationId xmlns:a16="http://schemas.microsoft.com/office/drawing/2014/main" xmlns="" id="{489F9164-6224-6C81-3152-3E82F783C43D}"/>
                </a:ext>
              </a:extLst>
            </p:cNvPr>
            <p:cNvSpPr txBox="1"/>
            <p:nvPr/>
          </p:nvSpPr>
          <p:spPr>
            <a:xfrm>
              <a:off x="1937346" y="6633173"/>
              <a:ext cx="99871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2000" b="1" spc="-300" dirty="0">
                  <a:ln w="3175">
                    <a:noFill/>
                  </a:ln>
                  <a:solidFill>
                    <a:schemeClr val="bg1">
                      <a:lumMod val="50000"/>
                    </a:schemeClr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16</a:t>
              </a:r>
              <a:r>
                <a:rPr lang="ja-JP" altLang="en-US" sz="2000" b="1" spc="-300" dirty="0">
                  <a:ln w="3175">
                    <a:noFill/>
                  </a:ln>
                  <a:solidFill>
                    <a:schemeClr val="bg1">
                      <a:lumMod val="50000"/>
                    </a:schemeClr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 </a:t>
              </a:r>
              <a:r>
                <a:rPr lang="ja-JP" altLang="en-US" sz="900" b="1" spc="-300" dirty="0">
                  <a:ln w="3175">
                    <a:noFill/>
                  </a:ln>
                  <a:solidFill>
                    <a:schemeClr val="bg1">
                      <a:lumMod val="50000"/>
                    </a:schemeClr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（</a:t>
              </a:r>
              <a:r>
                <a:rPr lang="ja-JP" altLang="en-US" sz="1000" b="1" spc="-300" dirty="0">
                  <a:ln w="3175">
                    <a:noFill/>
                  </a:ln>
                  <a:solidFill>
                    <a:schemeClr val="bg1">
                      <a:lumMod val="50000"/>
                    </a:schemeClr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                 </a:t>
              </a:r>
              <a:r>
                <a:rPr lang="ja-JP" altLang="en-US" sz="1200" b="1" spc="-300" dirty="0">
                  <a:ln w="3175">
                    <a:noFill/>
                  </a:ln>
                  <a:solidFill>
                    <a:schemeClr val="bg1">
                      <a:lumMod val="50000"/>
                    </a:schemeClr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月  </a:t>
              </a:r>
              <a:r>
                <a:rPr lang="ja-JP" altLang="en-US" sz="900" b="1" spc="-300" dirty="0">
                  <a:ln w="3175">
                    <a:noFill/>
                  </a:ln>
                  <a:solidFill>
                    <a:schemeClr val="bg1">
                      <a:lumMod val="50000"/>
                    </a:schemeClr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）</a:t>
              </a:r>
              <a:endParaRPr lang="en-US" altLang="ja-JP" sz="1000" b="1" spc="-300" dirty="0">
                <a:ln w="3175">
                  <a:noFill/>
                </a:ln>
                <a:solidFill>
                  <a:schemeClr val="bg1">
                    <a:lumMod val="50000"/>
                  </a:schemeClr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102" name="テキスト ボックス 101">
              <a:extLst>
                <a:ext uri="{FF2B5EF4-FFF2-40B4-BE49-F238E27FC236}">
                  <a16:creationId xmlns:a16="http://schemas.microsoft.com/office/drawing/2014/main" xmlns="" id="{EB310810-6957-ECBD-4C43-4C36D8E06B52}"/>
                </a:ext>
              </a:extLst>
            </p:cNvPr>
            <p:cNvSpPr txBox="1"/>
            <p:nvPr/>
          </p:nvSpPr>
          <p:spPr>
            <a:xfrm>
              <a:off x="1923737" y="6701507"/>
              <a:ext cx="36081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050" b="1" spc="-300" dirty="0">
                  <a:ln w="3175">
                    <a:noFill/>
                  </a:ln>
                  <a:solidFill>
                    <a:schemeClr val="bg1">
                      <a:lumMod val="50000"/>
                    </a:schemeClr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/</a:t>
              </a:r>
              <a:endParaRPr lang="en-US" altLang="ja-JP" sz="700" b="1" spc="-300" dirty="0">
                <a:ln w="3175">
                  <a:noFill/>
                </a:ln>
                <a:solidFill>
                  <a:schemeClr val="bg1">
                    <a:lumMod val="50000"/>
                  </a:schemeClr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  <p:sp>
        <p:nvSpPr>
          <p:cNvPr id="105" name="テキスト ボックス 104">
            <a:extLst>
              <a:ext uri="{FF2B5EF4-FFF2-40B4-BE49-F238E27FC236}">
                <a16:creationId xmlns:a16="http://schemas.microsoft.com/office/drawing/2014/main" xmlns="" id="{831395C1-A6CB-A992-75BB-5D5DBE4E47B1}"/>
              </a:ext>
            </a:extLst>
          </p:cNvPr>
          <p:cNvSpPr txBox="1"/>
          <p:nvPr/>
        </p:nvSpPr>
        <p:spPr>
          <a:xfrm>
            <a:off x="5092163" y="7050321"/>
            <a:ext cx="67725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33350"/>
            <a:r>
              <a:rPr lang="ja-JP" altLang="en-US" sz="600" b="1" kern="100" dirty="0">
                <a:solidFill>
                  <a:schemeClr val="bg1">
                    <a:lumMod val="50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令和 </a:t>
            </a:r>
            <a:r>
              <a:rPr lang="en-US" altLang="ja-JP" sz="600" b="1" kern="100" dirty="0">
                <a:solidFill>
                  <a:schemeClr val="bg1">
                    <a:lumMod val="50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7</a:t>
            </a:r>
            <a:r>
              <a:rPr lang="ja-JP" altLang="en-US" sz="600" b="1" kern="100" dirty="0">
                <a:solidFill>
                  <a:schemeClr val="bg1">
                    <a:lumMod val="50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 年</a:t>
            </a:r>
            <a:endParaRPr lang="en-US" altLang="ja-JP" sz="400" kern="100" dirty="0">
              <a:solidFill>
                <a:schemeClr val="bg1">
                  <a:lumMod val="50000"/>
                </a:schemeClr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12" name="テキスト ボックス 111">
            <a:extLst>
              <a:ext uri="{FF2B5EF4-FFF2-40B4-BE49-F238E27FC236}">
                <a16:creationId xmlns:a16="http://schemas.microsoft.com/office/drawing/2014/main" xmlns="" id="{FFE9371B-838D-6AA2-DB7F-DFF3BBCB9FF7}"/>
              </a:ext>
            </a:extLst>
          </p:cNvPr>
          <p:cNvSpPr txBox="1"/>
          <p:nvPr/>
        </p:nvSpPr>
        <p:spPr>
          <a:xfrm>
            <a:off x="6058587" y="7061617"/>
            <a:ext cx="67725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33350"/>
            <a:r>
              <a:rPr lang="ja-JP" altLang="en-US" sz="600" b="1" kern="100" dirty="0">
                <a:solidFill>
                  <a:schemeClr val="bg1">
                    <a:lumMod val="50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令和 </a:t>
            </a:r>
            <a:r>
              <a:rPr lang="en-US" altLang="ja-JP" sz="600" b="1" kern="100" dirty="0">
                <a:solidFill>
                  <a:schemeClr val="bg1">
                    <a:lumMod val="50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8</a:t>
            </a:r>
            <a:r>
              <a:rPr lang="ja-JP" altLang="en-US" sz="600" b="1" kern="100" dirty="0">
                <a:solidFill>
                  <a:schemeClr val="bg1">
                    <a:lumMod val="50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 年</a:t>
            </a:r>
            <a:endParaRPr lang="en-US" altLang="ja-JP" sz="400" kern="100" dirty="0">
              <a:solidFill>
                <a:schemeClr val="bg1">
                  <a:lumMod val="50000"/>
                </a:schemeClr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13" name="テキスト ボックス 112">
            <a:extLst>
              <a:ext uri="{FF2B5EF4-FFF2-40B4-BE49-F238E27FC236}">
                <a16:creationId xmlns:a16="http://schemas.microsoft.com/office/drawing/2014/main" xmlns="" id="{655D242E-97B4-7E4C-56EC-5FD7C6736A23}"/>
              </a:ext>
            </a:extLst>
          </p:cNvPr>
          <p:cNvSpPr txBox="1"/>
          <p:nvPr/>
        </p:nvSpPr>
        <p:spPr>
          <a:xfrm>
            <a:off x="5930980" y="7191298"/>
            <a:ext cx="4321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33350"/>
            <a:r>
              <a:rPr lang="en-US" altLang="ja-JP" sz="1200" kern="100" dirty="0">
                <a:solidFill>
                  <a:schemeClr val="bg1">
                    <a:lumMod val="50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‣</a:t>
            </a:r>
          </a:p>
        </p:txBody>
      </p:sp>
      <p:sp>
        <p:nvSpPr>
          <p:cNvPr id="115" name="テキスト ボックス 114">
            <a:extLst>
              <a:ext uri="{FF2B5EF4-FFF2-40B4-BE49-F238E27FC236}">
                <a16:creationId xmlns:a16="http://schemas.microsoft.com/office/drawing/2014/main" xmlns="" id="{404436D2-BE81-DB60-75C8-C620B99648A0}"/>
              </a:ext>
            </a:extLst>
          </p:cNvPr>
          <p:cNvSpPr txBox="1"/>
          <p:nvPr/>
        </p:nvSpPr>
        <p:spPr>
          <a:xfrm>
            <a:off x="4711647" y="7500853"/>
            <a:ext cx="19243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33350"/>
            <a:r>
              <a:rPr lang="ja-JP" altLang="en-US" sz="1050" b="1" kern="100" dirty="0">
                <a:solidFill>
                  <a:schemeClr val="bg1">
                    <a:lumMod val="50000"/>
                  </a:schemeClr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全</a:t>
            </a:r>
            <a:r>
              <a:rPr lang="en-US" altLang="ja-JP" sz="1400" b="1" kern="100" dirty="0">
                <a:solidFill>
                  <a:schemeClr val="bg1">
                    <a:lumMod val="50000"/>
                  </a:schemeClr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24</a:t>
            </a:r>
            <a:r>
              <a:rPr lang="ja-JP" altLang="en-US" sz="1050" b="1" kern="100" dirty="0">
                <a:solidFill>
                  <a:schemeClr val="bg1">
                    <a:lumMod val="50000"/>
                  </a:schemeClr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日間　</a:t>
            </a:r>
            <a:r>
              <a:rPr lang="ja-JP" altLang="en-US" sz="1000" b="1" kern="100" dirty="0">
                <a:solidFill>
                  <a:schemeClr val="bg1">
                    <a:lumMod val="50000"/>
                  </a:schemeClr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＋　</a:t>
            </a:r>
            <a:r>
              <a:rPr lang="ja-JP" altLang="en-US" sz="1200" b="1" kern="100" dirty="0">
                <a:solidFill>
                  <a:schemeClr val="bg1">
                    <a:lumMod val="50000"/>
                  </a:schemeClr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修了式</a:t>
            </a:r>
            <a:endParaRPr lang="ja-JP" altLang="ja-JP" sz="900" kern="100" dirty="0">
              <a:solidFill>
                <a:schemeClr val="bg1">
                  <a:lumMod val="50000"/>
                </a:schemeClr>
              </a:solidFill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16" name="TextBox 3">
            <a:extLst>
              <a:ext uri="{FF2B5EF4-FFF2-40B4-BE49-F238E27FC236}">
                <a16:creationId xmlns:a16="http://schemas.microsoft.com/office/drawing/2014/main" xmlns="" id="{46E2D278-FC4B-0508-147D-C90442372667}"/>
              </a:ext>
            </a:extLst>
          </p:cNvPr>
          <p:cNvSpPr txBox="1"/>
          <p:nvPr/>
        </p:nvSpPr>
        <p:spPr>
          <a:xfrm>
            <a:off x="4845862" y="8325465"/>
            <a:ext cx="13062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700" dirty="0">
                <a:solidFill>
                  <a:schemeClr val="bg1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※</a:t>
            </a:r>
            <a:r>
              <a:rPr lang="ja-JP" altLang="en-US" sz="1200" dirty="0">
                <a:solidFill>
                  <a:schemeClr val="bg1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日程</a:t>
            </a:r>
            <a:r>
              <a:rPr lang="ja-JP" altLang="en-US" sz="1050" dirty="0">
                <a:solidFill>
                  <a:schemeClr val="bg1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は</a:t>
            </a:r>
            <a:r>
              <a:rPr lang="ja-JP" altLang="en-US" sz="1200" dirty="0">
                <a:solidFill>
                  <a:schemeClr val="bg1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ウラ面</a:t>
            </a:r>
            <a:endParaRPr lang="en-US" altLang="ja-JP" sz="1200" dirty="0">
              <a:solidFill>
                <a:schemeClr val="bg1">
                  <a:lumMod val="50000"/>
                </a:schemeClr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17" name="正方形/長方形 116">
            <a:extLst>
              <a:ext uri="{FF2B5EF4-FFF2-40B4-BE49-F238E27FC236}">
                <a16:creationId xmlns:a16="http://schemas.microsoft.com/office/drawing/2014/main" xmlns="" id="{282D7042-B2F8-34A2-8120-0D4329318B3C}"/>
              </a:ext>
            </a:extLst>
          </p:cNvPr>
          <p:cNvSpPr/>
          <p:nvPr/>
        </p:nvSpPr>
        <p:spPr>
          <a:xfrm>
            <a:off x="4273775" y="7222040"/>
            <a:ext cx="81138" cy="224358"/>
          </a:xfrm>
          <a:prstGeom prst="rect">
            <a:avLst/>
          </a:prstGeom>
          <a:solidFill>
            <a:srgbClr val="8BCD43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xmlns="" id="{BAA47802-0840-391F-BA3E-1D60B3D10618}"/>
              </a:ext>
            </a:extLst>
          </p:cNvPr>
          <p:cNvSpPr txBox="1"/>
          <p:nvPr/>
        </p:nvSpPr>
        <p:spPr>
          <a:xfrm>
            <a:off x="408164" y="2154032"/>
            <a:ext cx="28012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spc="-300" dirty="0">
                <a:ln w="3175">
                  <a:noFill/>
                </a:ln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テキスト代 </a:t>
            </a:r>
            <a:endParaRPr lang="en-US" altLang="ja-JP" sz="2800" b="1" spc="-300" dirty="0">
              <a:ln w="3175">
                <a:noFill/>
              </a:ln>
              <a:solidFill>
                <a:schemeClr val="bg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en-US" altLang="ja-JP" sz="2800" b="1" spc="-300" dirty="0">
                <a:ln w="3175">
                  <a:noFill/>
                </a:ln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5,5</a:t>
            </a:r>
            <a:r>
              <a:rPr lang="ja-JP" altLang="en-US" sz="2800" b="1" spc="-300" dirty="0">
                <a:ln w="3175">
                  <a:noFill/>
                </a:ln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lang="en-US" altLang="ja-JP" sz="2800" b="1" spc="-300" dirty="0">
                <a:ln w="3175">
                  <a:noFill/>
                </a:ln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0</a:t>
            </a:r>
            <a:r>
              <a:rPr lang="ja-JP" altLang="en-US" sz="2800" b="1" spc="-300" dirty="0">
                <a:ln w="3175">
                  <a:noFill/>
                </a:ln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lang="en-US" altLang="ja-JP" sz="2800" b="1" spc="-300" dirty="0">
                <a:ln w="3175">
                  <a:noFill/>
                </a:ln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0</a:t>
            </a:r>
            <a:r>
              <a:rPr lang="ja-JP" altLang="en-US" sz="2800" b="1" spc="-300" dirty="0">
                <a:ln w="3175">
                  <a:noFill/>
                </a:ln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円（税込）</a:t>
            </a:r>
            <a:endParaRPr lang="en-US" altLang="ja-JP" sz="2800" b="1" spc="-300" dirty="0">
              <a:ln w="3175">
                <a:noFill/>
              </a:ln>
              <a:solidFill>
                <a:schemeClr val="bg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xmlns="" id="{E9A98E99-5D4F-D9C5-10FD-03CC97E35AD4}"/>
              </a:ext>
            </a:extLst>
          </p:cNvPr>
          <p:cNvSpPr/>
          <p:nvPr/>
        </p:nvSpPr>
        <p:spPr>
          <a:xfrm>
            <a:off x="444442" y="7320051"/>
            <a:ext cx="584154" cy="422256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03" name="図 202">
            <a:extLst>
              <a:ext uri="{FF2B5EF4-FFF2-40B4-BE49-F238E27FC236}">
                <a16:creationId xmlns:a16="http://schemas.microsoft.com/office/drawing/2014/main" xmlns="" id="{5E2F4CC0-0673-9D47-6827-6715E8AA6654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872" b="12048"/>
          <a:stretch/>
        </p:blipFill>
        <p:spPr>
          <a:xfrm rot="1133052">
            <a:off x="531277" y="7091909"/>
            <a:ext cx="522932" cy="685166"/>
          </a:xfrm>
          <a:prstGeom prst="rect">
            <a:avLst/>
          </a:prstGeom>
        </p:spPr>
      </p:pic>
      <p:sp>
        <p:nvSpPr>
          <p:cNvPr id="22" name="四角形: 角を丸くする 21">
            <a:extLst>
              <a:ext uri="{FF2B5EF4-FFF2-40B4-BE49-F238E27FC236}">
                <a16:creationId xmlns:a16="http://schemas.microsoft.com/office/drawing/2014/main" xmlns="" id="{8C79DF15-8B64-A8AE-4267-C70004B64BA4}"/>
              </a:ext>
            </a:extLst>
          </p:cNvPr>
          <p:cNvSpPr/>
          <p:nvPr/>
        </p:nvSpPr>
        <p:spPr>
          <a:xfrm>
            <a:off x="3513775" y="7878084"/>
            <a:ext cx="367983" cy="50407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01" name="図 200">
            <a:extLst>
              <a:ext uri="{FF2B5EF4-FFF2-40B4-BE49-F238E27FC236}">
                <a16:creationId xmlns:a16="http://schemas.microsoft.com/office/drawing/2014/main" xmlns="" id="{EEF6D157-DC9E-6BA7-6582-1BED0C784EB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193" r="8614"/>
          <a:stretch>
            <a:fillRect/>
          </a:stretch>
        </p:blipFill>
        <p:spPr>
          <a:xfrm>
            <a:off x="3390918" y="7928564"/>
            <a:ext cx="520414" cy="460168"/>
          </a:xfrm>
          <a:prstGeom prst="rect">
            <a:avLst/>
          </a:prstGeom>
        </p:spPr>
      </p:pic>
      <p:sp>
        <p:nvSpPr>
          <p:cNvPr id="36" name="四角形: 角を丸くする 35">
            <a:extLst>
              <a:ext uri="{FF2B5EF4-FFF2-40B4-BE49-F238E27FC236}">
                <a16:creationId xmlns:a16="http://schemas.microsoft.com/office/drawing/2014/main" xmlns="" id="{ACA66D2E-77B3-16F7-4CF8-2AFC9475F9A2}"/>
              </a:ext>
            </a:extLst>
          </p:cNvPr>
          <p:cNvSpPr/>
          <p:nvPr/>
        </p:nvSpPr>
        <p:spPr>
          <a:xfrm>
            <a:off x="1066733" y="6883304"/>
            <a:ext cx="2290276" cy="43709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xmlns="" id="{9C53714C-A013-7874-76F5-659BB52C202C}"/>
              </a:ext>
            </a:extLst>
          </p:cNvPr>
          <p:cNvSpPr txBox="1"/>
          <p:nvPr/>
        </p:nvSpPr>
        <p:spPr>
          <a:xfrm>
            <a:off x="990860" y="6926353"/>
            <a:ext cx="25365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33350"/>
            <a:r>
              <a:rPr lang="ja-JP" altLang="en-US" sz="1400" b="1" kern="100" dirty="0">
                <a:solidFill>
                  <a:schemeClr val="bg1">
                    <a:lumMod val="50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未経験の方も安心の講習会</a:t>
            </a:r>
            <a:endParaRPr lang="ja-JP" altLang="ja-JP" sz="900" kern="100" dirty="0">
              <a:solidFill>
                <a:schemeClr val="bg1">
                  <a:lumMod val="50000"/>
                </a:schemeClr>
              </a:solidFill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xmlns="" id="{1520140C-6FA1-FFAE-158B-42D8706175E1}"/>
              </a:ext>
            </a:extLst>
          </p:cNvPr>
          <p:cNvSpPr txBox="1"/>
          <p:nvPr/>
        </p:nvSpPr>
        <p:spPr>
          <a:xfrm>
            <a:off x="5712357" y="1960818"/>
            <a:ext cx="16349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spc="-300" dirty="0">
                <a:ln w="3175">
                  <a:noFill/>
                </a:ln>
                <a:solidFill>
                  <a:srgbClr val="8BCD43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未経験</a:t>
            </a:r>
            <a:r>
              <a:rPr lang="ja-JP" altLang="en-US" sz="1400" b="1" spc="-300" dirty="0">
                <a:ln w="3175">
                  <a:noFill/>
                </a:ln>
                <a:solidFill>
                  <a:srgbClr val="8BCD43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から</a:t>
            </a:r>
            <a:endParaRPr lang="en-US" altLang="ja-JP" sz="2400" b="1" spc="-300" dirty="0">
              <a:ln w="3175">
                <a:noFill/>
              </a:ln>
              <a:solidFill>
                <a:srgbClr val="8BCD43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pic>
        <p:nvPicPr>
          <p:cNvPr id="65" name="図 64">
            <a:extLst>
              <a:ext uri="{FF2B5EF4-FFF2-40B4-BE49-F238E27FC236}">
                <a16:creationId xmlns:a16="http://schemas.microsoft.com/office/drawing/2014/main" xmlns="" id="{9C3C11EF-EFA9-BF0A-8329-549535FF8567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02" t="12920" r="23006" b="18139"/>
          <a:stretch/>
        </p:blipFill>
        <p:spPr>
          <a:xfrm>
            <a:off x="4409252" y="3556786"/>
            <a:ext cx="2819512" cy="3560658"/>
          </a:xfrm>
          <a:prstGeom prst="rect">
            <a:avLst/>
          </a:prstGeom>
        </p:spPr>
      </p:pic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xmlns="" id="{72B344BB-F55D-6147-E918-CC5C71EF4DCA}"/>
              </a:ext>
            </a:extLst>
          </p:cNvPr>
          <p:cNvSpPr txBox="1"/>
          <p:nvPr/>
        </p:nvSpPr>
        <p:spPr>
          <a:xfrm>
            <a:off x="4731011" y="7792451"/>
            <a:ext cx="192439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33350"/>
            <a:r>
              <a:rPr lang="ja-JP" altLang="en-US" sz="1050" b="1" kern="100" dirty="0">
                <a:solidFill>
                  <a:schemeClr val="bg1">
                    <a:lumMod val="50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欠席時：振替等で対応</a:t>
            </a:r>
            <a:endParaRPr lang="en-US" altLang="ja-JP" sz="1050" kern="100" dirty="0">
              <a:solidFill>
                <a:schemeClr val="bg1">
                  <a:lumMod val="50000"/>
                </a:schemeClr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xmlns="" id="{0D385322-4A71-E992-432F-7A525C055505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58" t="5408" r="5771" b="5145"/>
          <a:stretch/>
        </p:blipFill>
        <p:spPr>
          <a:xfrm>
            <a:off x="1751511" y="9527976"/>
            <a:ext cx="842054" cy="854230"/>
          </a:xfrm>
          <a:prstGeom prst="rect">
            <a:avLst/>
          </a:prstGeom>
        </p:spPr>
      </p:pic>
      <p:sp>
        <p:nvSpPr>
          <p:cNvPr id="5" name="楕円 4">
            <a:extLst>
              <a:ext uri="{FF2B5EF4-FFF2-40B4-BE49-F238E27FC236}">
                <a16:creationId xmlns:a16="http://schemas.microsoft.com/office/drawing/2014/main" xmlns="" id="{A8E83B19-A228-3467-70BE-B9B28F45A8CF}"/>
              </a:ext>
            </a:extLst>
          </p:cNvPr>
          <p:cNvSpPr/>
          <p:nvPr/>
        </p:nvSpPr>
        <p:spPr>
          <a:xfrm>
            <a:off x="4546400" y="1420415"/>
            <a:ext cx="1063214" cy="960763"/>
          </a:xfrm>
          <a:prstGeom prst="ellipse">
            <a:avLst/>
          </a:prstGeom>
          <a:solidFill>
            <a:srgbClr val="8BCD4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xmlns="" id="{18C145F5-8C3F-5DF3-8870-371CF2A54F93}"/>
              </a:ext>
            </a:extLst>
          </p:cNvPr>
          <p:cNvSpPr/>
          <p:nvPr/>
        </p:nvSpPr>
        <p:spPr>
          <a:xfrm rot="2993291" flipV="1">
            <a:off x="4754307" y="1859886"/>
            <a:ext cx="999744" cy="66566"/>
          </a:xfrm>
          <a:prstGeom prst="rect">
            <a:avLst/>
          </a:prstGeom>
          <a:solidFill>
            <a:srgbClr val="8BCD4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xmlns="" id="{B4F29C0A-BB63-BE6D-A11F-2B6C69B88A3B}"/>
              </a:ext>
            </a:extLst>
          </p:cNvPr>
          <p:cNvSpPr txBox="1"/>
          <p:nvPr/>
        </p:nvSpPr>
        <p:spPr>
          <a:xfrm>
            <a:off x="4521036" y="1698662"/>
            <a:ext cx="10632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b="1" spc="-300" dirty="0">
                <a:ln w="3175">
                  <a:noFill/>
                </a:ln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介護 </a:t>
            </a:r>
            <a:r>
              <a:rPr lang="ja-JP" altLang="en-US" sz="1600" b="1" spc="-300" dirty="0">
                <a:ln w="3175">
                  <a:noFill/>
                </a:ln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の</a:t>
            </a:r>
            <a:endParaRPr lang="en-US" altLang="ja-JP" sz="2800" b="1" spc="-300" dirty="0">
              <a:ln w="3175">
                <a:noFill/>
              </a:ln>
              <a:solidFill>
                <a:schemeClr val="bg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xmlns="" id="{596FDD6B-89FA-1CAF-5EE3-A9B022D43985}"/>
              </a:ext>
            </a:extLst>
          </p:cNvPr>
          <p:cNvSpPr txBox="1"/>
          <p:nvPr/>
        </p:nvSpPr>
        <p:spPr>
          <a:xfrm>
            <a:off x="4795033" y="2486292"/>
            <a:ext cx="25318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spc="-300" dirty="0">
                <a:ln w="3175">
                  <a:noFill/>
                </a:ln>
                <a:solidFill>
                  <a:srgbClr val="8BCD43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資格 </a:t>
            </a:r>
            <a:r>
              <a:rPr lang="ja-JP" altLang="en-US" sz="2000" b="1" spc="-300" dirty="0">
                <a:ln w="3175">
                  <a:noFill/>
                </a:ln>
                <a:solidFill>
                  <a:srgbClr val="8BCD43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と </a:t>
            </a:r>
            <a:r>
              <a:rPr lang="ja-JP" altLang="en-US" sz="3600" b="1" spc="-300" dirty="0">
                <a:ln w="3175">
                  <a:noFill/>
                </a:ln>
                <a:solidFill>
                  <a:srgbClr val="8BCD43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しごと</a:t>
            </a:r>
            <a:endParaRPr lang="en-US" altLang="ja-JP" sz="3600" b="1" spc="-300" dirty="0">
              <a:ln w="3175">
                <a:noFill/>
              </a:ln>
              <a:solidFill>
                <a:srgbClr val="8BCD43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r>
              <a:rPr lang="ja-JP" altLang="en-US" sz="3600" b="1" spc="-300" dirty="0">
                <a:ln w="3175">
                  <a:noFill/>
                </a:ln>
                <a:solidFill>
                  <a:srgbClr val="8BCD43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見つけよう</a:t>
            </a:r>
            <a:endParaRPr lang="en-US" altLang="ja-JP" sz="3600" b="1" spc="-300" dirty="0">
              <a:ln w="3175">
                <a:noFill/>
              </a:ln>
              <a:solidFill>
                <a:srgbClr val="8BCD43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xmlns="" id="{3D47208B-58F4-0502-2B62-7510EACC1451}"/>
              </a:ext>
            </a:extLst>
          </p:cNvPr>
          <p:cNvSpPr txBox="1"/>
          <p:nvPr/>
        </p:nvSpPr>
        <p:spPr>
          <a:xfrm>
            <a:off x="266223" y="820768"/>
            <a:ext cx="11177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b="1" spc="-300" dirty="0">
                <a:ln w="3175">
                  <a:noFill/>
                </a:ln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成田市　</a:t>
            </a:r>
            <a:endParaRPr lang="en-US" altLang="ja-JP" sz="2000" b="1" spc="-300" dirty="0">
              <a:ln w="3175">
                <a:noFill/>
              </a:ln>
              <a:solidFill>
                <a:schemeClr val="bg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cxnSp>
        <p:nvCxnSpPr>
          <p:cNvPr id="40" name="直線コネクタ 39">
            <a:extLst>
              <a:ext uri="{FF2B5EF4-FFF2-40B4-BE49-F238E27FC236}">
                <a16:creationId xmlns:a16="http://schemas.microsoft.com/office/drawing/2014/main" xmlns="" id="{5F4B9D1A-2A57-B581-77F7-AE87EB70CD81}"/>
              </a:ext>
            </a:extLst>
          </p:cNvPr>
          <p:cNvCxnSpPr>
            <a:cxnSpLocks/>
          </p:cNvCxnSpPr>
          <p:nvPr/>
        </p:nvCxnSpPr>
        <p:spPr>
          <a:xfrm>
            <a:off x="217309" y="3973848"/>
            <a:ext cx="1010260" cy="0"/>
          </a:xfrm>
          <a:prstGeom prst="line">
            <a:avLst/>
          </a:prstGeom>
          <a:ln>
            <a:solidFill>
              <a:srgbClr val="8BCD43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7" name="直線コネクタ 56">
            <a:extLst>
              <a:ext uri="{FF2B5EF4-FFF2-40B4-BE49-F238E27FC236}">
                <a16:creationId xmlns:a16="http://schemas.microsoft.com/office/drawing/2014/main" xmlns="" id="{80562B2F-EBCD-8873-9E16-0813909E9449}"/>
              </a:ext>
            </a:extLst>
          </p:cNvPr>
          <p:cNvCxnSpPr>
            <a:cxnSpLocks/>
          </p:cNvCxnSpPr>
          <p:nvPr/>
        </p:nvCxnSpPr>
        <p:spPr>
          <a:xfrm>
            <a:off x="226407" y="4555059"/>
            <a:ext cx="1011664" cy="0"/>
          </a:xfrm>
          <a:prstGeom prst="line">
            <a:avLst/>
          </a:prstGeom>
          <a:ln>
            <a:solidFill>
              <a:srgbClr val="8BCD43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5" name="楕円 94">
            <a:extLst>
              <a:ext uri="{FF2B5EF4-FFF2-40B4-BE49-F238E27FC236}">
                <a16:creationId xmlns:a16="http://schemas.microsoft.com/office/drawing/2014/main" xmlns="" id="{C903FC53-0586-89BD-D38A-00A50AA87E83}"/>
              </a:ext>
            </a:extLst>
          </p:cNvPr>
          <p:cNvSpPr/>
          <p:nvPr/>
        </p:nvSpPr>
        <p:spPr>
          <a:xfrm>
            <a:off x="4774883" y="7627892"/>
            <a:ext cx="70979" cy="70919"/>
          </a:xfrm>
          <a:prstGeom prst="ellipse">
            <a:avLst/>
          </a:prstGeom>
          <a:solidFill>
            <a:srgbClr val="8BCD4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7" name="楕円 96">
            <a:extLst>
              <a:ext uri="{FF2B5EF4-FFF2-40B4-BE49-F238E27FC236}">
                <a16:creationId xmlns:a16="http://schemas.microsoft.com/office/drawing/2014/main" xmlns="" id="{479135CA-E9DE-DECA-F002-6F53619FC256}"/>
              </a:ext>
            </a:extLst>
          </p:cNvPr>
          <p:cNvSpPr/>
          <p:nvPr/>
        </p:nvSpPr>
        <p:spPr>
          <a:xfrm>
            <a:off x="4774883" y="7887020"/>
            <a:ext cx="70979" cy="70919"/>
          </a:xfrm>
          <a:prstGeom prst="ellipse">
            <a:avLst/>
          </a:prstGeom>
          <a:solidFill>
            <a:srgbClr val="8BCD4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xmlns="" id="{2481881A-B7D7-DACB-BED2-A05684D407AD}"/>
              </a:ext>
            </a:extLst>
          </p:cNvPr>
          <p:cNvSpPr txBox="1"/>
          <p:nvPr/>
        </p:nvSpPr>
        <p:spPr>
          <a:xfrm>
            <a:off x="1215884" y="8865873"/>
            <a:ext cx="27397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solidFill>
                  <a:schemeClr val="bg1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・仕事のために資格を取得したい方</a:t>
            </a:r>
            <a:endParaRPr lang="en-US" altLang="ja-JP" sz="1200" dirty="0">
              <a:solidFill>
                <a:schemeClr val="bg1">
                  <a:lumMod val="50000"/>
                </a:schemeClr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xmlns="" id="{2229EE9A-D651-0800-7C46-6AFDA305673E}"/>
              </a:ext>
            </a:extLst>
          </p:cNvPr>
          <p:cNvSpPr/>
          <p:nvPr/>
        </p:nvSpPr>
        <p:spPr>
          <a:xfrm flipV="1">
            <a:off x="2347678" y="9336286"/>
            <a:ext cx="883033" cy="45719"/>
          </a:xfrm>
          <a:prstGeom prst="rect">
            <a:avLst/>
          </a:prstGeom>
          <a:solidFill>
            <a:srgbClr val="8BCD43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TextBox 3">
            <a:extLst>
              <a:ext uri="{FF2B5EF4-FFF2-40B4-BE49-F238E27FC236}">
                <a16:creationId xmlns:a16="http://schemas.microsoft.com/office/drawing/2014/main" xmlns="" id="{8880F4D3-3065-BB57-CDAA-F4B8D1AD4BD5}"/>
              </a:ext>
            </a:extLst>
          </p:cNvPr>
          <p:cNvSpPr txBox="1"/>
          <p:nvPr/>
        </p:nvSpPr>
        <p:spPr>
          <a:xfrm>
            <a:off x="2617545" y="9131874"/>
            <a:ext cx="8420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>
                <a:solidFill>
                  <a:schemeClr val="bg1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10/27</a:t>
            </a:r>
          </a:p>
        </p:txBody>
      </p:sp>
      <p:sp>
        <p:nvSpPr>
          <p:cNvPr id="45" name="TextBox 3">
            <a:extLst>
              <a:ext uri="{FF2B5EF4-FFF2-40B4-BE49-F238E27FC236}">
                <a16:creationId xmlns:a16="http://schemas.microsoft.com/office/drawing/2014/main" xmlns="" id="{F34DD5FE-91C9-CAA4-3C48-56D45F216574}"/>
              </a:ext>
            </a:extLst>
          </p:cNvPr>
          <p:cNvSpPr txBox="1"/>
          <p:nvPr/>
        </p:nvSpPr>
        <p:spPr>
          <a:xfrm>
            <a:off x="2254779" y="9168346"/>
            <a:ext cx="5292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solidFill>
                  <a:schemeClr val="bg1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締切</a:t>
            </a:r>
            <a:endParaRPr lang="en-US" altLang="ja-JP" sz="1200" dirty="0">
              <a:solidFill>
                <a:schemeClr val="bg1">
                  <a:lumMod val="50000"/>
                </a:schemeClr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xmlns="" id="{16F4C446-B92D-0470-1690-A18A21E63CC1}"/>
              </a:ext>
            </a:extLst>
          </p:cNvPr>
          <p:cNvSpPr txBox="1"/>
          <p:nvPr/>
        </p:nvSpPr>
        <p:spPr>
          <a:xfrm>
            <a:off x="403795" y="407779"/>
            <a:ext cx="842559" cy="3077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b="1" spc="-300" dirty="0">
                <a:ln w="3175">
                  <a:noFill/>
                </a:ln>
                <a:solidFill>
                  <a:srgbClr val="8BCD43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令和</a:t>
            </a:r>
            <a:r>
              <a:rPr lang="en-US" altLang="ja-JP" sz="1400" b="1" spc="-300" dirty="0">
                <a:ln w="3175">
                  <a:noFill/>
                </a:ln>
                <a:solidFill>
                  <a:srgbClr val="8BCD43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7</a:t>
            </a:r>
            <a:r>
              <a:rPr lang="ja-JP" altLang="en-US" sz="1400" b="1" spc="-300" dirty="0">
                <a:ln w="3175">
                  <a:noFill/>
                </a:ln>
                <a:solidFill>
                  <a:srgbClr val="8BCD43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年度</a:t>
            </a:r>
            <a:endParaRPr lang="en-US" altLang="ja-JP" sz="1400" b="1" spc="-300" dirty="0">
              <a:ln w="3175">
                <a:noFill/>
              </a:ln>
              <a:solidFill>
                <a:srgbClr val="8BCD43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xmlns="" id="{9014E6ED-E49A-79C3-D785-026ADB31F462}"/>
              </a:ext>
            </a:extLst>
          </p:cNvPr>
          <p:cNvSpPr txBox="1"/>
          <p:nvPr/>
        </p:nvSpPr>
        <p:spPr>
          <a:xfrm>
            <a:off x="2617545" y="8358540"/>
            <a:ext cx="16110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33350"/>
            <a:r>
              <a:rPr lang="ja-JP" altLang="en-US" sz="1400" b="1" kern="100" dirty="0">
                <a:solidFill>
                  <a:schemeClr val="bg1">
                    <a:lumMod val="50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見つかる</a:t>
            </a:r>
            <a:endParaRPr lang="ja-JP" altLang="ja-JP" sz="900" kern="100" dirty="0">
              <a:solidFill>
                <a:schemeClr val="bg1">
                  <a:lumMod val="50000"/>
                </a:schemeClr>
              </a:solidFill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xmlns="" id="{C62BFA79-8053-19F7-BD0A-F532D023099E}"/>
              </a:ext>
            </a:extLst>
          </p:cNvPr>
          <p:cNvSpPr txBox="1"/>
          <p:nvPr/>
        </p:nvSpPr>
        <p:spPr>
          <a:xfrm>
            <a:off x="4743923" y="8082002"/>
            <a:ext cx="249120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33350"/>
            <a:r>
              <a:rPr lang="ja-JP" altLang="en-US" sz="1050" b="1" kern="100" dirty="0">
                <a:solidFill>
                  <a:schemeClr val="bg1">
                    <a:lumMod val="50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持ち物：ノート・筆記用具・電卓</a:t>
            </a:r>
            <a:endParaRPr lang="en-US" altLang="ja-JP" sz="1050" kern="100" dirty="0">
              <a:solidFill>
                <a:schemeClr val="bg1">
                  <a:lumMod val="50000"/>
                </a:schemeClr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64" name="楕円 63">
            <a:extLst>
              <a:ext uri="{FF2B5EF4-FFF2-40B4-BE49-F238E27FC236}">
                <a16:creationId xmlns:a16="http://schemas.microsoft.com/office/drawing/2014/main" xmlns="" id="{E23357E1-75BD-FC00-1F52-D9F6C55860C0}"/>
              </a:ext>
            </a:extLst>
          </p:cNvPr>
          <p:cNvSpPr/>
          <p:nvPr/>
        </p:nvSpPr>
        <p:spPr>
          <a:xfrm>
            <a:off x="4774883" y="8155640"/>
            <a:ext cx="70979" cy="70919"/>
          </a:xfrm>
          <a:prstGeom prst="ellipse">
            <a:avLst/>
          </a:prstGeom>
          <a:solidFill>
            <a:srgbClr val="8BCD4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041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xmlns="" id="{0ABCB865-CD6A-3278-4BB3-B64F849F8DEB}"/>
              </a:ext>
            </a:extLst>
          </p:cNvPr>
          <p:cNvSpPr/>
          <p:nvPr/>
        </p:nvSpPr>
        <p:spPr>
          <a:xfrm flipH="1">
            <a:off x="604232" y="406401"/>
            <a:ext cx="743702" cy="9019772"/>
          </a:xfrm>
          <a:prstGeom prst="roundRect">
            <a:avLst>
              <a:gd name="adj" fmla="val 3509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bg1"/>
              </a:solidFill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xmlns="" id="{743FDADE-8A45-DBB2-CA13-960487878A8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903" b="90100" l="13345" r="9037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667" t="1005" r="10680" b="37695"/>
          <a:stretch/>
        </p:blipFill>
        <p:spPr>
          <a:xfrm rot="19431413">
            <a:off x="307820" y="6509358"/>
            <a:ext cx="969096" cy="464002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xmlns="" id="{BEACCC36-B5B9-33D0-146E-5972712CB9C7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903" b="90100" l="13345" r="9037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17" t="1005" r="10680" b="42498"/>
          <a:stretch/>
        </p:blipFill>
        <p:spPr>
          <a:xfrm rot="19431413">
            <a:off x="418542" y="6873478"/>
            <a:ext cx="779055" cy="659133"/>
          </a:xfrm>
          <a:prstGeom prst="rect">
            <a:avLst/>
          </a:prstGeom>
        </p:spPr>
      </p:pic>
      <p:pic>
        <p:nvPicPr>
          <p:cNvPr id="64" name="図 63">
            <a:extLst>
              <a:ext uri="{FF2B5EF4-FFF2-40B4-BE49-F238E27FC236}">
                <a16:creationId xmlns:a16="http://schemas.microsoft.com/office/drawing/2014/main" xmlns="" id="{674241A7-2206-9865-8D59-177D937D2BF2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903" b="90100" l="13345" r="9037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17" t="1005" r="10680" b="42498"/>
          <a:stretch/>
        </p:blipFill>
        <p:spPr>
          <a:xfrm rot="19431413">
            <a:off x="253822" y="7230885"/>
            <a:ext cx="1077212" cy="911393"/>
          </a:xfrm>
          <a:prstGeom prst="rect">
            <a:avLst/>
          </a:prstGeom>
        </p:spPr>
      </p:pic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xmlns="" id="{69AF957A-880A-A0C5-A544-9E9DF51349A0}"/>
              </a:ext>
            </a:extLst>
          </p:cNvPr>
          <p:cNvSpPr txBox="1"/>
          <p:nvPr/>
        </p:nvSpPr>
        <p:spPr>
          <a:xfrm rot="20214284">
            <a:off x="26403" y="7101714"/>
            <a:ext cx="14333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33350"/>
            <a:r>
              <a:rPr lang="ja-JP" altLang="en-US" sz="14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知る・学ぶ</a:t>
            </a:r>
            <a:endParaRPr lang="en-US" altLang="ja-JP" sz="1100" kern="100" dirty="0">
              <a:solidFill>
                <a:schemeClr val="tx1">
                  <a:lumMod val="65000"/>
                  <a:lumOff val="35000"/>
                </a:schemeClr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xmlns="" id="{3C2AF16F-8DD9-1272-5AC5-BCE6085C4F3C}"/>
              </a:ext>
            </a:extLst>
          </p:cNvPr>
          <p:cNvSpPr txBox="1"/>
          <p:nvPr/>
        </p:nvSpPr>
        <p:spPr>
          <a:xfrm rot="20214284">
            <a:off x="121991" y="6626700"/>
            <a:ext cx="14333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33350"/>
            <a:r>
              <a:rPr lang="ja-JP" altLang="en-US" sz="14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見る・聞く</a:t>
            </a:r>
            <a:endParaRPr lang="en-US" altLang="ja-JP" sz="1100" kern="100" dirty="0">
              <a:solidFill>
                <a:schemeClr val="tx1">
                  <a:lumMod val="65000"/>
                  <a:lumOff val="35000"/>
                </a:schemeClr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86" name="正方形/長方形 85">
            <a:extLst>
              <a:ext uri="{FF2B5EF4-FFF2-40B4-BE49-F238E27FC236}">
                <a16:creationId xmlns:a16="http://schemas.microsoft.com/office/drawing/2014/main" xmlns="" id="{10DFE352-28C3-3391-1D4A-C3F8D2D08307}"/>
              </a:ext>
            </a:extLst>
          </p:cNvPr>
          <p:cNvSpPr/>
          <p:nvPr/>
        </p:nvSpPr>
        <p:spPr>
          <a:xfrm>
            <a:off x="437764" y="709017"/>
            <a:ext cx="987518" cy="7859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0" name="テキスト ボックス 89">
            <a:extLst>
              <a:ext uri="{FF2B5EF4-FFF2-40B4-BE49-F238E27FC236}">
                <a16:creationId xmlns:a16="http://schemas.microsoft.com/office/drawing/2014/main" xmlns="" id="{56031EB2-54C2-CECA-8D77-7EE09D845723}"/>
              </a:ext>
            </a:extLst>
          </p:cNvPr>
          <p:cNvSpPr txBox="1"/>
          <p:nvPr/>
        </p:nvSpPr>
        <p:spPr>
          <a:xfrm>
            <a:off x="523508" y="853448"/>
            <a:ext cx="9702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33350"/>
            <a:r>
              <a:rPr lang="en-US" altLang="ja-JP" sz="1400" b="1" kern="100" dirty="0">
                <a:solidFill>
                  <a:schemeClr val="bg1">
                    <a:lumMod val="50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11/</a:t>
            </a:r>
            <a:r>
              <a:rPr lang="ja-JP" altLang="en-US" sz="1400" b="1" kern="100" dirty="0">
                <a:solidFill>
                  <a:schemeClr val="bg1">
                    <a:lumMod val="50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４</a:t>
            </a:r>
            <a:endParaRPr lang="en-US" altLang="ja-JP" sz="1400" b="1" kern="100" dirty="0">
              <a:solidFill>
                <a:schemeClr val="bg1">
                  <a:lumMod val="50000"/>
                </a:schemeClr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  <a:p>
            <a:pPr indent="133350"/>
            <a:r>
              <a:rPr lang="en-US" altLang="ja-JP" sz="1400" b="1" kern="100" dirty="0">
                <a:solidFill>
                  <a:schemeClr val="bg1">
                    <a:lumMod val="50000"/>
                  </a:schemeClr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Start</a:t>
            </a:r>
            <a:endParaRPr lang="ja-JP" altLang="ja-JP" sz="900" kern="100" dirty="0">
              <a:solidFill>
                <a:schemeClr val="bg1">
                  <a:lumMod val="50000"/>
                </a:schemeClr>
              </a:solidFill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91" name="テキスト ボックス 90">
            <a:extLst>
              <a:ext uri="{FF2B5EF4-FFF2-40B4-BE49-F238E27FC236}">
                <a16:creationId xmlns:a16="http://schemas.microsoft.com/office/drawing/2014/main" xmlns="" id="{944A3F6F-83EA-417F-F06E-21B1A44527B5}"/>
              </a:ext>
            </a:extLst>
          </p:cNvPr>
          <p:cNvSpPr txBox="1"/>
          <p:nvPr/>
        </p:nvSpPr>
        <p:spPr>
          <a:xfrm>
            <a:off x="5365276" y="180511"/>
            <a:ext cx="192439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33350"/>
            <a:r>
              <a:rPr lang="ja-JP" altLang="en-US" sz="1050" b="1" kern="100" dirty="0">
                <a:solidFill>
                  <a:schemeClr val="bg1">
                    <a:lumMod val="50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欠席時は、振替等で対応</a:t>
            </a:r>
            <a:endParaRPr lang="en-US" altLang="ja-JP" sz="1050" kern="100" dirty="0">
              <a:solidFill>
                <a:schemeClr val="bg1">
                  <a:lumMod val="50000"/>
                </a:schemeClr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  <p:pic>
        <p:nvPicPr>
          <p:cNvPr id="28" name="図 27">
            <a:extLst>
              <a:ext uri="{FF2B5EF4-FFF2-40B4-BE49-F238E27FC236}">
                <a16:creationId xmlns:a16="http://schemas.microsoft.com/office/drawing/2014/main" xmlns="" id="{44908D85-606F-87D5-1937-7EB509B17E97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54" y="7232695"/>
            <a:ext cx="1457960" cy="1457960"/>
          </a:xfrm>
          <a:prstGeom prst="rect">
            <a:avLst/>
          </a:prstGeom>
        </p:spPr>
      </p:pic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xmlns="" id="{9FCCC530-78D9-6535-51B9-309B3F316CAB}"/>
              </a:ext>
            </a:extLst>
          </p:cNvPr>
          <p:cNvGrpSpPr/>
          <p:nvPr/>
        </p:nvGrpSpPr>
        <p:grpSpPr>
          <a:xfrm>
            <a:off x="5114587" y="9738740"/>
            <a:ext cx="2377898" cy="657775"/>
            <a:chOff x="1216302" y="9898930"/>
            <a:chExt cx="2377898" cy="581315"/>
          </a:xfrm>
        </p:grpSpPr>
        <p:sp>
          <p:nvSpPr>
            <p:cNvPr id="11" name="テキスト ボックス 28">
              <a:extLst>
                <a:ext uri="{FF2B5EF4-FFF2-40B4-BE49-F238E27FC236}">
                  <a16:creationId xmlns:a16="http://schemas.microsoft.com/office/drawing/2014/main" xmlns="" id="{786680C6-BF55-9B21-BE21-F82C5BA260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5251" y="10058799"/>
              <a:ext cx="986192" cy="1740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ja-JP" altLang="en-US" sz="68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  <a:sym typeface="HGS明朝B" panose="02020800000000000000" pitchFamily="18" charset="-128"/>
                </a:rPr>
                <a:t>社会福祉法人初穂会</a:t>
              </a:r>
            </a:p>
          </p:txBody>
        </p:sp>
        <p:sp>
          <p:nvSpPr>
            <p:cNvPr id="13" name="テキスト ボックス 70">
              <a:extLst>
                <a:ext uri="{FF2B5EF4-FFF2-40B4-BE49-F238E27FC236}">
                  <a16:creationId xmlns:a16="http://schemas.microsoft.com/office/drawing/2014/main" xmlns="" id="{B8E09A43-E4E4-5027-45C2-002C23DD92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14167" y="10213457"/>
              <a:ext cx="1645616" cy="2667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ja-JP" altLang="en-US" sz="68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千葉県</a:t>
              </a:r>
              <a:r>
                <a:rPr lang="ja-JP" altLang="en-US" sz="68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千葉市稲毛区小仲台</a:t>
              </a:r>
              <a:r>
                <a:rPr lang="en-US" altLang="ja-JP" sz="68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2-12-2</a:t>
              </a:r>
            </a:p>
            <a:p>
              <a:pPr eaLnBrk="1" hangingPunct="1"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ja-JP" altLang="en-US" sz="68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（</a:t>
              </a:r>
              <a:r>
                <a:rPr lang="en-US" altLang="ja-JP" sz="68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JR</a:t>
              </a:r>
              <a:r>
                <a:rPr lang="ja-JP" altLang="en-US" sz="68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稲毛駅 徒歩</a:t>
              </a:r>
              <a:r>
                <a:rPr lang="en-US" altLang="ja-JP" sz="68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4</a:t>
              </a:r>
              <a:r>
                <a:rPr lang="ja-JP" altLang="en-US" sz="68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分）</a:t>
              </a:r>
            </a:p>
          </p:txBody>
        </p:sp>
        <p:sp>
          <p:nvSpPr>
            <p:cNvPr id="16" name="正方形/長方形 15">
              <a:extLst>
                <a:ext uri="{FF2B5EF4-FFF2-40B4-BE49-F238E27FC236}">
                  <a16:creationId xmlns:a16="http://schemas.microsoft.com/office/drawing/2014/main" xmlns="" id="{087371F0-8BA6-FFF5-9354-98E7E5BFACDA}"/>
                </a:ext>
              </a:extLst>
            </p:cNvPr>
            <p:cNvSpPr/>
            <p:nvPr/>
          </p:nvSpPr>
          <p:spPr>
            <a:xfrm>
              <a:off x="1216302" y="9898930"/>
              <a:ext cx="2377898" cy="21760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ja-JP" altLang="en-US" sz="1000" b="1" cap="none" spc="0" dirty="0">
                  <a:ln w="6350">
                    <a:noFill/>
                    <a:prstDash val="solid"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ほっとスペース 稲毛ペコリーノ</a:t>
              </a:r>
            </a:p>
          </p:txBody>
        </p:sp>
      </p:grp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xmlns="" id="{22F9ECE5-2605-5525-1403-508B9083DD51}"/>
              </a:ext>
            </a:extLst>
          </p:cNvPr>
          <p:cNvSpPr txBox="1"/>
          <p:nvPr/>
        </p:nvSpPr>
        <p:spPr>
          <a:xfrm>
            <a:off x="4706432" y="9740480"/>
            <a:ext cx="850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成田市</a:t>
            </a:r>
            <a:endParaRPr lang="en-US" altLang="ja-JP" sz="900" dirty="0">
              <a:solidFill>
                <a:schemeClr val="tx1">
                  <a:lumMod val="65000"/>
                  <a:lumOff val="35000"/>
                </a:schemeClr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/>
            <a:r>
              <a:rPr lang="ja-JP" alt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委託事業</a:t>
            </a:r>
            <a:endParaRPr lang="en-US" altLang="ja-JP" sz="900" dirty="0">
              <a:solidFill>
                <a:schemeClr val="tx1">
                  <a:lumMod val="65000"/>
                  <a:lumOff val="35000"/>
                </a:schemeClr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xmlns="" id="{4FFB43B5-0BBD-DFD7-174B-9735B5489DDE}"/>
              </a:ext>
            </a:extLst>
          </p:cNvPr>
          <p:cNvSpPr txBox="1"/>
          <p:nvPr/>
        </p:nvSpPr>
        <p:spPr>
          <a:xfrm>
            <a:off x="4709956" y="10126746"/>
            <a:ext cx="84664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受託・運営</a:t>
            </a:r>
            <a:endParaRPr lang="en-US" altLang="ja-JP" sz="900" dirty="0">
              <a:solidFill>
                <a:schemeClr val="tx1">
                  <a:lumMod val="65000"/>
                  <a:lumOff val="35000"/>
                </a:schemeClr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22" name="四角形: 角を丸くする 21">
            <a:extLst>
              <a:ext uri="{FF2B5EF4-FFF2-40B4-BE49-F238E27FC236}">
                <a16:creationId xmlns:a16="http://schemas.microsoft.com/office/drawing/2014/main" xmlns="" id="{07ACB01E-E62B-7A00-3D34-E4B2EE7A17D3}"/>
              </a:ext>
            </a:extLst>
          </p:cNvPr>
          <p:cNvSpPr/>
          <p:nvPr/>
        </p:nvSpPr>
        <p:spPr>
          <a:xfrm>
            <a:off x="604233" y="9481492"/>
            <a:ext cx="4183821" cy="951241"/>
          </a:xfrm>
          <a:prstGeom prst="roundRect">
            <a:avLst>
              <a:gd name="adj" fmla="val 3509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bg1"/>
              </a:solidFill>
            </a:endParaRPr>
          </a:p>
        </p:txBody>
      </p: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xmlns="" id="{F407729D-BBF8-B90E-7C2C-34A83D998FC6}"/>
              </a:ext>
            </a:extLst>
          </p:cNvPr>
          <p:cNvGrpSpPr/>
          <p:nvPr/>
        </p:nvGrpSpPr>
        <p:grpSpPr>
          <a:xfrm>
            <a:off x="2913641" y="9753723"/>
            <a:ext cx="2312065" cy="650127"/>
            <a:chOff x="2816760" y="9661448"/>
            <a:chExt cx="2312065" cy="650127"/>
          </a:xfrm>
        </p:grpSpPr>
        <p:sp>
          <p:nvSpPr>
            <p:cNvPr id="24" name="テキスト ボックス 29">
              <a:extLst>
                <a:ext uri="{FF2B5EF4-FFF2-40B4-BE49-F238E27FC236}">
                  <a16:creationId xmlns:a16="http://schemas.microsoft.com/office/drawing/2014/main" xmlns="" id="{BC97A2DB-95BD-8B05-062C-FD49CD8541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9664" y="9967348"/>
              <a:ext cx="951583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ja-JP" altLang="en-US" sz="7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icrosoft Himalaya" panose="01010100010101010101" pitchFamily="2" charset="0"/>
                  <a:sym typeface="HGS明朝B" panose="02020800000000000000" pitchFamily="18" charset="-128"/>
                </a:rPr>
                <a:t> 休業</a:t>
              </a:r>
              <a:r>
                <a:rPr lang="en-US" altLang="ja-JP" sz="7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icrosoft Himalaya" panose="01010100010101010101" pitchFamily="2" charset="0"/>
                  <a:sym typeface="HGS明朝B" panose="02020800000000000000" pitchFamily="18" charset="-128"/>
                </a:rPr>
                <a:t>‣</a:t>
              </a:r>
              <a:r>
                <a:rPr lang="ja-JP" altLang="en-US" sz="7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icrosoft Himalaya" panose="01010100010101010101" pitchFamily="2" charset="0"/>
                  <a:sym typeface="HGS明朝B" panose="02020800000000000000" pitchFamily="18" charset="-128"/>
                </a:rPr>
                <a:t>木曜 日曜 </a:t>
              </a:r>
              <a:endParaRPr lang="en-US" altLang="ja-JP" sz="7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Himalaya" panose="01010100010101010101" pitchFamily="2" charset="0"/>
                <a:sym typeface="HGS明朝B" panose="02020800000000000000" pitchFamily="18" charset="-128"/>
              </a:endParaRPr>
            </a:p>
          </p:txBody>
        </p:sp>
        <p:sp>
          <p:nvSpPr>
            <p:cNvPr id="25" name="テキスト ボックス 29">
              <a:extLst>
                <a:ext uri="{FF2B5EF4-FFF2-40B4-BE49-F238E27FC236}">
                  <a16:creationId xmlns:a16="http://schemas.microsoft.com/office/drawing/2014/main" xmlns="" id="{9F5ED410-F60A-124E-F21E-471FCB7A8D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0341" y="9971706"/>
              <a:ext cx="1134968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ja-JP" altLang="en-US" sz="7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icrosoft Himalaya" panose="01010100010101010101" pitchFamily="2" charset="0"/>
                  <a:sym typeface="HGS明朝B" panose="02020800000000000000" pitchFamily="18" charset="-128"/>
                </a:rPr>
                <a:t>営業</a:t>
              </a:r>
              <a:r>
                <a:rPr lang="en-US" altLang="ja-JP" sz="7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icrosoft Himalaya" panose="01010100010101010101" pitchFamily="2" charset="0"/>
                  <a:sym typeface="HGS明朝B" panose="02020800000000000000" pitchFamily="18" charset="-128"/>
                </a:rPr>
                <a:t>‣9:00-17:00</a:t>
              </a:r>
              <a:endParaRPr lang="ja-JP" altLang="en-US" sz="7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Himalaya" panose="01010100010101010101" pitchFamily="2" charset="0"/>
                <a:sym typeface="HGS明朝B" panose="02020800000000000000" pitchFamily="18" charset="-128"/>
              </a:endParaRPr>
            </a:p>
          </p:txBody>
        </p:sp>
        <p:sp>
          <p:nvSpPr>
            <p:cNvPr id="27" name="テキスト ボックス 29">
              <a:extLst>
                <a:ext uri="{FF2B5EF4-FFF2-40B4-BE49-F238E27FC236}">
                  <a16:creationId xmlns:a16="http://schemas.microsoft.com/office/drawing/2014/main" xmlns="" id="{8F96C185-7A75-05B2-6B4F-38D02E23FE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0246" y="10126909"/>
              <a:ext cx="1800857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en-US" altLang="ja-JP" sz="6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icrosoft Himalaya" panose="01010100010101010101" pitchFamily="2" charset="0"/>
                  <a:sym typeface="HGS明朝B" panose="02020800000000000000" pitchFamily="18" charset="-128"/>
                </a:rPr>
                <a:t>※</a:t>
              </a:r>
              <a:r>
                <a:rPr lang="ja-JP" altLang="en-US" sz="6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icrosoft Himalaya" panose="01010100010101010101" pitchFamily="2" charset="0"/>
                  <a:sym typeface="HGS明朝B" panose="02020800000000000000" pitchFamily="18" charset="-128"/>
                </a:rPr>
                <a:t>休業日</a:t>
              </a:r>
              <a:r>
                <a:rPr lang="en-US" altLang="ja-JP" sz="6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icrosoft Himalaya" panose="01010100010101010101" pitchFamily="2" charset="0"/>
                  <a:sym typeface="HGS明朝B" panose="02020800000000000000" pitchFamily="18" charset="-128"/>
                </a:rPr>
                <a:t>.</a:t>
              </a:r>
              <a:r>
                <a:rPr lang="ja-JP" altLang="en-US" sz="6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icrosoft Himalaya" panose="01010100010101010101" pitchFamily="2" charset="0"/>
                  <a:sym typeface="HGS明朝B" panose="02020800000000000000" pitchFamily="18" charset="-128"/>
                </a:rPr>
                <a:t>営業時間は、変更となることがあります。</a:t>
              </a:r>
            </a:p>
          </p:txBody>
        </p:sp>
        <p:sp>
          <p:nvSpPr>
            <p:cNvPr id="29" name="テキスト ボックス 29">
              <a:extLst>
                <a:ext uri="{FF2B5EF4-FFF2-40B4-BE49-F238E27FC236}">
                  <a16:creationId xmlns:a16="http://schemas.microsoft.com/office/drawing/2014/main" xmlns="" id="{9FB52244-1503-B7A9-72AF-499E6F7192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6760" y="9661448"/>
              <a:ext cx="231206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ja-JP" altLang="en-US" sz="6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sym typeface="HGS明朝B" panose="02020800000000000000" pitchFamily="18" charset="-128"/>
                </a:rPr>
                <a:t>　</a:t>
              </a:r>
              <a:r>
                <a:rPr lang="en-US" altLang="ja-JP" sz="1600" b="1" u="sng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sym typeface="HGS明朝B" panose="02020800000000000000" pitchFamily="18" charset="-128"/>
                </a:rPr>
                <a:t>0120-86-5124</a:t>
              </a:r>
            </a:p>
          </p:txBody>
        </p:sp>
      </p:grp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xmlns="" id="{DD5F1661-973E-3158-170C-0D88BA11D443}"/>
              </a:ext>
            </a:extLst>
          </p:cNvPr>
          <p:cNvSpPr txBox="1"/>
          <p:nvPr/>
        </p:nvSpPr>
        <p:spPr>
          <a:xfrm>
            <a:off x="484751" y="9854666"/>
            <a:ext cx="11067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参加お申し込みはこちら</a:t>
            </a:r>
            <a:endParaRPr lang="ja-JP" altLang="en-US" sz="11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xmlns="" id="{C7563732-034F-2EDF-24F2-6B19ECBD525B}"/>
              </a:ext>
            </a:extLst>
          </p:cNvPr>
          <p:cNvSpPr txBox="1"/>
          <p:nvPr/>
        </p:nvSpPr>
        <p:spPr>
          <a:xfrm>
            <a:off x="2932464" y="9582233"/>
            <a:ext cx="107404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‐</a:t>
            </a:r>
            <a:r>
              <a:rPr lang="ja-JP" altLang="en-US" sz="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お電話でも </a:t>
            </a:r>
            <a:r>
              <a:rPr lang="en-US" altLang="ja-JP" sz="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‐</a:t>
            </a:r>
            <a:endParaRPr lang="ja-JP" altLang="en-US" sz="1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xmlns="" id="{09F9A407-4A29-46DE-6D96-2347B658DCD6}"/>
              </a:ext>
            </a:extLst>
          </p:cNvPr>
          <p:cNvSpPr txBox="1"/>
          <p:nvPr/>
        </p:nvSpPr>
        <p:spPr>
          <a:xfrm>
            <a:off x="455029" y="9666279"/>
            <a:ext cx="110673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申込フォーム</a:t>
            </a:r>
            <a:endParaRPr lang="ja-JP" altLang="en-US" sz="1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xmlns="" id="{6708D0CC-0082-593A-4089-3555DC6AEA1D}"/>
              </a:ext>
            </a:extLst>
          </p:cNvPr>
          <p:cNvSpPr/>
          <p:nvPr/>
        </p:nvSpPr>
        <p:spPr>
          <a:xfrm rot="19531957" flipH="1">
            <a:off x="1338380" y="9436714"/>
            <a:ext cx="45719" cy="6437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bg1"/>
              </a:solidFill>
            </a:endParaRP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xmlns="" id="{02D2CED2-1619-9A8B-4BC9-0F8209C48D30}"/>
              </a:ext>
            </a:extLst>
          </p:cNvPr>
          <p:cNvSpPr/>
          <p:nvPr/>
        </p:nvSpPr>
        <p:spPr>
          <a:xfrm rot="13146327" flipH="1">
            <a:off x="1318988" y="9928865"/>
            <a:ext cx="45719" cy="6437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bg1"/>
              </a:solidFill>
            </a:endParaRPr>
          </a:p>
        </p:txBody>
      </p:sp>
      <p:sp>
        <p:nvSpPr>
          <p:cNvPr id="40" name="四角形: 角を丸くする 39">
            <a:extLst>
              <a:ext uri="{FF2B5EF4-FFF2-40B4-BE49-F238E27FC236}">
                <a16:creationId xmlns:a16="http://schemas.microsoft.com/office/drawing/2014/main" xmlns="" id="{54439ED0-A4BB-DBB1-BE72-41D0C76FBF76}"/>
              </a:ext>
            </a:extLst>
          </p:cNvPr>
          <p:cNvSpPr/>
          <p:nvPr/>
        </p:nvSpPr>
        <p:spPr>
          <a:xfrm>
            <a:off x="4856394" y="9470865"/>
            <a:ext cx="2319109" cy="45719"/>
          </a:xfrm>
          <a:prstGeom prst="roundRect">
            <a:avLst>
              <a:gd name="adj" fmla="val 3509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41" name="図 40">
            <a:extLst>
              <a:ext uri="{FF2B5EF4-FFF2-40B4-BE49-F238E27FC236}">
                <a16:creationId xmlns:a16="http://schemas.microsoft.com/office/drawing/2014/main" xmlns="" id="{F0826BE1-81F0-53B3-1D20-E55CD7B35E2E}"/>
              </a:ext>
            </a:extLst>
          </p:cNvPr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58" t="5408" r="5771" b="5145"/>
          <a:stretch/>
        </p:blipFill>
        <p:spPr>
          <a:xfrm>
            <a:off x="1751511" y="9527976"/>
            <a:ext cx="842054" cy="854230"/>
          </a:xfrm>
          <a:prstGeom prst="rect">
            <a:avLst/>
          </a:prstGeom>
        </p:spPr>
      </p:pic>
      <p:sp>
        <p:nvSpPr>
          <p:cNvPr id="49" name="楕円 48">
            <a:extLst>
              <a:ext uri="{FF2B5EF4-FFF2-40B4-BE49-F238E27FC236}">
                <a16:creationId xmlns:a16="http://schemas.microsoft.com/office/drawing/2014/main" xmlns="" id="{3C457493-293F-45BE-7A21-AEB6B53F997F}"/>
              </a:ext>
            </a:extLst>
          </p:cNvPr>
          <p:cNvSpPr/>
          <p:nvPr/>
        </p:nvSpPr>
        <p:spPr>
          <a:xfrm>
            <a:off x="5445165" y="264551"/>
            <a:ext cx="70979" cy="7091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33" name="表 32">
            <a:extLst>
              <a:ext uri="{FF2B5EF4-FFF2-40B4-BE49-F238E27FC236}">
                <a16:creationId xmlns:a16="http://schemas.microsoft.com/office/drawing/2014/main" xmlns="" id="{87BE71C0-C00C-A0B7-4283-09B6FEEBCE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4841633"/>
              </p:ext>
            </p:extLst>
          </p:nvPr>
        </p:nvGraphicFramePr>
        <p:xfrm>
          <a:off x="1488799" y="444842"/>
          <a:ext cx="5661102" cy="8942798"/>
        </p:xfrm>
        <a:graphic>
          <a:graphicData uri="http://schemas.openxmlformats.org/drawingml/2006/table">
            <a:tbl>
              <a:tblPr/>
              <a:tblGrid>
                <a:gridCol w="242619">
                  <a:extLst>
                    <a:ext uri="{9D8B030D-6E8A-4147-A177-3AD203B41FA5}">
                      <a16:colId xmlns:a16="http://schemas.microsoft.com/office/drawing/2014/main" xmlns="" val="1405881976"/>
                    </a:ext>
                  </a:extLst>
                </a:gridCol>
                <a:gridCol w="3207959">
                  <a:extLst>
                    <a:ext uri="{9D8B030D-6E8A-4147-A177-3AD203B41FA5}">
                      <a16:colId xmlns:a16="http://schemas.microsoft.com/office/drawing/2014/main" xmlns="" val="817810708"/>
                    </a:ext>
                  </a:extLst>
                </a:gridCol>
                <a:gridCol w="646983">
                  <a:extLst>
                    <a:ext uri="{9D8B030D-6E8A-4147-A177-3AD203B41FA5}">
                      <a16:colId xmlns:a16="http://schemas.microsoft.com/office/drawing/2014/main" xmlns="" val="3214354805"/>
                    </a:ext>
                  </a:extLst>
                </a:gridCol>
                <a:gridCol w="269576">
                  <a:extLst>
                    <a:ext uri="{9D8B030D-6E8A-4147-A177-3AD203B41FA5}">
                      <a16:colId xmlns:a16="http://schemas.microsoft.com/office/drawing/2014/main" xmlns="" val="654823997"/>
                    </a:ext>
                  </a:extLst>
                </a:gridCol>
                <a:gridCol w="1024389">
                  <a:extLst>
                    <a:ext uri="{9D8B030D-6E8A-4147-A177-3AD203B41FA5}">
                      <a16:colId xmlns:a16="http://schemas.microsoft.com/office/drawing/2014/main" xmlns="" val="1163323134"/>
                    </a:ext>
                  </a:extLst>
                </a:gridCol>
                <a:gridCol w="269576">
                  <a:extLst>
                    <a:ext uri="{9D8B030D-6E8A-4147-A177-3AD203B41FA5}">
                      <a16:colId xmlns:a16="http://schemas.microsoft.com/office/drawing/2014/main" xmlns="" val="3779917113"/>
                    </a:ext>
                  </a:extLst>
                </a:gridCol>
              </a:tblGrid>
              <a:tr h="29810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科目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日付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曜日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時間（休憩含む）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自宅</a:t>
                      </a:r>
                      <a:b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課題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64459753"/>
                  </a:ext>
                </a:extLst>
              </a:tr>
              <a:tr h="15937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開校式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/1-1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多様なサービスの理解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火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73982558"/>
                  </a:ext>
                </a:extLst>
              </a:tr>
              <a:tr h="15937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1-2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介護職の仕事内容や働く現場の理解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火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241054176"/>
                  </a:ext>
                </a:extLst>
              </a:tr>
              <a:tr h="15937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2-1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人権と尊厳を支える介護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00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52193499"/>
                  </a:ext>
                </a:extLst>
              </a:tr>
              <a:tr h="15937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2-2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自立に向けた介護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3117051"/>
                  </a:ext>
                </a:extLst>
              </a:tr>
              <a:tr h="15937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3-1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介護職の役割、専門性と多職種との連携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40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574241094"/>
                  </a:ext>
                </a:extLst>
              </a:tr>
              <a:tr h="15937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3-2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介護職の職業倫理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6479525"/>
                  </a:ext>
                </a:extLst>
              </a:tr>
              <a:tr h="15937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3-3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介護における安全の確保とリスクマネジメント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40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615210525"/>
                  </a:ext>
                </a:extLst>
              </a:tr>
              <a:tr h="15937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3-4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介護職の安全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75456045"/>
                  </a:ext>
                </a:extLst>
              </a:tr>
              <a:tr h="15937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就職支援講習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183746523"/>
                  </a:ext>
                </a:extLst>
              </a:tr>
              <a:tr h="15937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4-1</a:t>
                      </a:r>
                      <a:r>
                        <a:rPr lang="zh-TW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介護保険制度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00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68706046"/>
                  </a:ext>
                </a:extLst>
              </a:tr>
              <a:tr h="15937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4-2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医療との連携とリハビリテーション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749526790"/>
                  </a:ext>
                </a:extLst>
              </a:tr>
              <a:tr h="15937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4-3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障害者総合支援制度及びその他の制度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82157560"/>
                  </a:ext>
                </a:extLst>
              </a:tr>
              <a:tr h="15937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5-1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介護におけるコミュニケーション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050505920"/>
                  </a:ext>
                </a:extLst>
              </a:tr>
              <a:tr h="15937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5-2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介護におけるチームのコミュニケーション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40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485521865"/>
                  </a:ext>
                </a:extLst>
              </a:tr>
              <a:tr h="15937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6-1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老化に伴うこころとからだの変化と日常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051200382"/>
                  </a:ext>
                </a:extLst>
              </a:tr>
              <a:tr h="15937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6-2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高齢者と健康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25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火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40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303499773"/>
                  </a:ext>
                </a:extLst>
              </a:tr>
              <a:tr h="19489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7-1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認知症を取り巻く状況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25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火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67720695"/>
                  </a:ext>
                </a:extLst>
              </a:tr>
              <a:tr h="15937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7-2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医学的側面から見た認知症の基礎と健康管理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10132634"/>
                  </a:ext>
                </a:extLst>
              </a:tr>
              <a:tr h="15937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7-3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認知症に伴うこころとからだの変化と日常生活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25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火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40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448335858"/>
                  </a:ext>
                </a:extLst>
              </a:tr>
              <a:tr h="15937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7-4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家族への支援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67097664"/>
                  </a:ext>
                </a:extLst>
              </a:tr>
              <a:tr h="15937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8-1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障害の基礎的理解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386166633"/>
                  </a:ext>
                </a:extLst>
              </a:tr>
              <a:tr h="16250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8-2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障害の医学的側面、生活障害、心理・行動の特徴、かかわり支援等の基礎知識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288930183"/>
                  </a:ext>
                </a:extLst>
              </a:tr>
              <a:tr h="15937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ビジネスマナー講習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土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090754092"/>
                  </a:ext>
                </a:extLst>
              </a:tr>
              <a:tr h="15937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介護における尊厳の保持・自立支援 ほか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土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928503791"/>
                  </a:ext>
                </a:extLst>
              </a:tr>
              <a:tr h="15937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施設見学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56121919"/>
                  </a:ext>
                </a:extLst>
              </a:tr>
              <a:tr h="15937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8-3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家族の心理、かかわり支援の理解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00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131593909"/>
                  </a:ext>
                </a:extLst>
              </a:tr>
              <a:tr h="15937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9-1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介護の基本的な考え方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303821590"/>
                  </a:ext>
                </a:extLst>
              </a:tr>
              <a:tr h="15937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9-2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介護に関するこころのしくみの基礎的理解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40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766604211"/>
                  </a:ext>
                </a:extLst>
              </a:tr>
              <a:tr h="15937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就職支援講習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5120595"/>
                  </a:ext>
                </a:extLst>
              </a:tr>
              <a:tr h="15937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認知症の理解 ほか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40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514618050"/>
                  </a:ext>
                </a:extLst>
              </a:tr>
              <a:tr h="15937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9-3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介護に関するからだのしくみの基礎的理解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767908366"/>
                  </a:ext>
                </a:extLst>
              </a:tr>
              <a:tr h="15937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9-4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生活と家事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土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343999677"/>
                  </a:ext>
                </a:extLst>
              </a:tr>
              <a:tr h="15937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9-5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快適な居住環境整備と介護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土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40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39295900"/>
                  </a:ext>
                </a:extLst>
              </a:tr>
              <a:tr h="15937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9-6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整容に関連したこことろからのしくみと自立に向けた介護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70333054"/>
                  </a:ext>
                </a:extLst>
              </a:tr>
              <a:tr h="15937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9-7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移動・移乗に関連したこころとからだのしくみと自立に向けた介護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1/2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火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379449210"/>
                  </a:ext>
                </a:extLst>
              </a:tr>
              <a:tr h="15937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9-7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移動・移乗に関連したこころとからだのしくみと自立に向けた介護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2/2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火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622124639"/>
                  </a:ext>
                </a:extLst>
              </a:tr>
              <a:tr h="15937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9-8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食事に関連したこころとからだのしくみと自立に向けた介護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土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33652029"/>
                  </a:ext>
                </a:extLst>
              </a:tr>
              <a:tr h="15937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就職支援講習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951746449"/>
                  </a:ext>
                </a:extLst>
              </a:tr>
              <a:tr h="15937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実技演習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608511808"/>
                  </a:ext>
                </a:extLst>
              </a:tr>
              <a:tr h="15937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施設見学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799391278"/>
                  </a:ext>
                </a:extLst>
              </a:tr>
              <a:tr h="15937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実技演習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493030903"/>
                  </a:ext>
                </a:extLst>
              </a:tr>
              <a:tr h="15937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施設見学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358281298"/>
                  </a:ext>
                </a:extLst>
              </a:tr>
              <a:tr h="15937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9-9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入浴、清潔保持に関連したこころとからだのしくみと自立に向けた介護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938149199"/>
                  </a:ext>
                </a:extLst>
              </a:tr>
              <a:tr h="15937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9-10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排泄に関連したこころとからだのしくみと自立に向けた介護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火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849233892"/>
                  </a:ext>
                </a:extLst>
              </a:tr>
              <a:tr h="15937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実技演習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28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土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212193399"/>
                  </a:ext>
                </a:extLst>
              </a:tr>
              <a:tr h="15937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9-11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睡眠に関したこころとからだのしくみと自立に向けた介護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40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05176582"/>
                  </a:ext>
                </a:extLst>
              </a:tr>
              <a:tr h="15937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9-12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死にゆく人に関したこころとからだのしくみと終末期介護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743537500"/>
                  </a:ext>
                </a:extLst>
              </a:tr>
              <a:tr h="15937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9-13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介護課程の基礎的理解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水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69182942"/>
                  </a:ext>
                </a:extLst>
              </a:tr>
              <a:tr h="15937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9-14</a:t>
                      </a:r>
                      <a:r>
                        <a:rPr lang="zh-TW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総合生活支援技術演習</a:t>
                      </a:r>
                      <a:r>
                        <a:rPr lang="en-US" altLang="zh-TW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1/2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水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564020115"/>
                  </a:ext>
                </a:extLst>
              </a:tr>
              <a:tr h="15937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9-14</a:t>
                      </a:r>
                      <a:r>
                        <a:rPr lang="zh-TW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総合生活支援技術演習</a:t>
                      </a:r>
                      <a:r>
                        <a:rPr lang="en-US" altLang="zh-TW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2/2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188396370"/>
                  </a:ext>
                </a:extLst>
              </a:tr>
              <a:tr h="15937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10-1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振り返り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水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40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247854095"/>
                  </a:ext>
                </a:extLst>
              </a:tr>
              <a:tr h="15937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10-2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就業への備えと研修修了後における継続的な研修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水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40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120416394"/>
                  </a:ext>
                </a:extLst>
              </a:tr>
              <a:tr h="15937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修了試験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水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40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40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92587946"/>
                  </a:ext>
                </a:extLst>
              </a:tr>
              <a:tr h="15937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25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修了式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00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056" marR="2056" marT="2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71677971"/>
                  </a:ext>
                </a:extLst>
              </a:tr>
            </a:tbl>
          </a:graphicData>
        </a:graphic>
      </p:graphicFrame>
      <p:cxnSp>
        <p:nvCxnSpPr>
          <p:cNvPr id="42" name="直線コネクタ 41">
            <a:extLst>
              <a:ext uri="{FF2B5EF4-FFF2-40B4-BE49-F238E27FC236}">
                <a16:creationId xmlns:a16="http://schemas.microsoft.com/office/drawing/2014/main" xmlns="" id="{DAC098E0-E976-582A-3B73-231C64028EF0}"/>
              </a:ext>
            </a:extLst>
          </p:cNvPr>
          <p:cNvCxnSpPr/>
          <p:nvPr/>
        </p:nvCxnSpPr>
        <p:spPr>
          <a:xfrm>
            <a:off x="6852491" y="451361"/>
            <a:ext cx="311995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2135046"/>
      </p:ext>
    </p:extLst>
  </p:cSld>
  <p:clrMapOvr>
    <a:masterClrMapping/>
  </p:clrMapOvr>
</p:sld>
</file>

<file path=ppt/theme/theme1.xml><?xml version="1.0" encoding="utf-8"?>
<a:theme xmlns:a="http://schemas.openxmlformats.org/drawingml/2006/main" name="1_ガイド入りテンプレートサンプル20130531三木さん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5.potx" id="{3F8E5C06-014F-4A13-A3C7-E133BECAFD1E}" vid="{BD152B00-4CFD-4022-8208-530F7579D79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51</Template>
  <TotalTime>0</TotalTime>
  <Words>1253</Words>
  <Application>Microsoft Office PowerPoint</Application>
  <PresentationFormat>ユーザー設定</PresentationFormat>
  <Paragraphs>421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5" baseType="lpstr">
      <vt:lpstr>HGS明朝B</vt:lpstr>
      <vt:lpstr>Meiryo UI</vt:lpstr>
      <vt:lpstr>ＭＳ Ｐゴシック</vt:lpstr>
      <vt:lpstr>UD デジタル 教科書体 N-B</vt:lpstr>
      <vt:lpstr>UD デジタル 教科書体 NK-B</vt:lpstr>
      <vt:lpstr>UD デジタル 教科書体 NP-B</vt:lpstr>
      <vt:lpstr>UD デジタル 教科書体 NP-R</vt:lpstr>
      <vt:lpstr>Arial</vt:lpstr>
      <vt:lpstr>Calibri</vt:lpstr>
      <vt:lpstr>Calibri Light</vt:lpstr>
      <vt:lpstr>Microsoft Himalaya</vt:lpstr>
      <vt:lpstr>Times New Roman</vt:lpstr>
      <vt:lpstr>1_ガイド入りテンプレートサンプル20130531三木さん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2016-07-28T23:10:33Z</dcterms:created>
  <dcterms:modified xsi:type="dcterms:W3CDTF">2025-10-18T03:23:19Z</dcterms:modified>
</cp:coreProperties>
</file>